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725" r:id="rId2"/>
    <p:sldId id="821" r:id="rId3"/>
    <p:sldId id="601" r:id="rId4"/>
    <p:sldId id="723" r:id="rId5"/>
    <p:sldId id="836" r:id="rId6"/>
    <p:sldId id="726" r:id="rId7"/>
    <p:sldId id="727" r:id="rId8"/>
    <p:sldId id="835" r:id="rId9"/>
    <p:sldId id="837" r:id="rId10"/>
    <p:sldId id="724" r:id="rId11"/>
    <p:sldId id="822" r:id="rId12"/>
    <p:sldId id="721" r:id="rId13"/>
    <p:sldId id="799" r:id="rId14"/>
    <p:sldId id="803" r:id="rId15"/>
    <p:sldId id="804" r:id="rId16"/>
    <p:sldId id="809" r:id="rId17"/>
    <p:sldId id="797" r:id="rId18"/>
    <p:sldId id="806" r:id="rId19"/>
    <p:sldId id="808" r:id="rId20"/>
    <p:sldId id="805" r:id="rId21"/>
    <p:sldId id="814" r:id="rId22"/>
    <p:sldId id="812" r:id="rId23"/>
    <p:sldId id="813" r:id="rId24"/>
    <p:sldId id="817" r:id="rId25"/>
    <p:sldId id="728" r:id="rId26"/>
    <p:sldId id="607" r:id="rId27"/>
    <p:sldId id="608" r:id="rId28"/>
    <p:sldId id="794" r:id="rId29"/>
    <p:sldId id="838" r:id="rId30"/>
    <p:sldId id="839" r:id="rId31"/>
    <p:sldId id="840" r:id="rId32"/>
    <p:sldId id="632" r:id="rId33"/>
    <p:sldId id="634" r:id="rId34"/>
    <p:sldId id="635" r:id="rId35"/>
    <p:sldId id="638" r:id="rId36"/>
    <p:sldId id="639" r:id="rId37"/>
    <p:sldId id="637" r:id="rId38"/>
    <p:sldId id="823" r:id="rId39"/>
    <p:sldId id="588" r:id="rId40"/>
    <p:sldId id="589" r:id="rId41"/>
    <p:sldId id="590" r:id="rId42"/>
    <p:sldId id="591" r:id="rId43"/>
    <p:sldId id="841" r:id="rId44"/>
  </p:sldIdLst>
  <p:sldSz cx="9144000" cy="6858000" type="screen4x3"/>
  <p:notesSz cx="6858000" cy="9144000"/>
  <p:defaultTextStyle>
    <a:defPPr>
      <a:defRPr lang="pl-PL"/>
    </a:defPPr>
    <a:lvl1pPr algn="ctr" rtl="0" fontAlgn="base">
      <a:spcBef>
        <a:spcPct val="0"/>
      </a:spcBef>
      <a:spcAft>
        <a:spcPct val="0"/>
      </a:spcAft>
      <a:defRPr sz="1900" b="1" kern="1200" baseline="36000">
        <a:solidFill>
          <a:srgbClr val="FF3300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1900" b="1" kern="1200" baseline="36000">
        <a:solidFill>
          <a:srgbClr val="FF3300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1900" b="1" kern="1200" baseline="36000">
        <a:solidFill>
          <a:srgbClr val="FF3300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1900" b="1" kern="1200" baseline="36000">
        <a:solidFill>
          <a:srgbClr val="FF3300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1900" b="1" kern="1200" baseline="36000">
        <a:solidFill>
          <a:srgbClr val="FF33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900" b="1" kern="1200" baseline="36000">
        <a:solidFill>
          <a:srgbClr val="FF33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900" b="1" kern="1200" baseline="36000">
        <a:solidFill>
          <a:srgbClr val="FF33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900" b="1" kern="1200" baseline="36000">
        <a:solidFill>
          <a:srgbClr val="FF33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900" b="1" kern="1200" baseline="36000">
        <a:solidFill>
          <a:srgbClr val="FF3300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006600"/>
    <a:srgbClr val="FF9900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82"/>
    <p:restoredTop sz="91020" autoAdjust="0"/>
  </p:normalViewPr>
  <p:slideViewPr>
    <p:cSldViewPr>
      <p:cViewPr varScale="1">
        <p:scale>
          <a:sx n="116" d="100"/>
          <a:sy n="116" d="100"/>
        </p:scale>
        <p:origin x="267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gif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gif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g>
</file>

<file path=ppt/media/image49.jp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66.jpeg>
</file>

<file path=ppt/media/image67.jpeg>
</file>

<file path=ppt/media/image68.png>
</file>

<file path=ppt/media/image69.jpeg>
</file>

<file path=ppt/media/image7.png>
</file>

<file path=ppt/media/image70.png>
</file>

<file path=ppt/media/image71.jpeg>
</file>

<file path=ppt/media/image72.jpe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A8240B2-0376-4C54-8C70-9CFBBD813B07}" type="datetimeFigureOut">
              <a:rPr lang="pl-PL"/>
              <a:pPr>
                <a:defRPr/>
              </a:pPr>
              <a:t>23.10.2022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C5A277B7-97B1-453F-BCA5-6E3F9DA1F849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710713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5A277B7-97B1-453F-BCA5-6E3F9DA1F849}" type="slidenum">
              <a:rPr kumimoji="0" lang="pl-PL" sz="1200" b="1" i="0" u="none" strike="noStrike" kern="1200" cap="none" spc="0" normalizeH="0" baseline="36000" noProof="0" smtClean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pl-PL" sz="1200" b="1" i="0" u="none" strike="noStrike" kern="1200" cap="none" spc="0" normalizeH="0" baseline="3600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5357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A277B7-97B1-453F-BCA5-6E3F9DA1F849}" type="slidenum">
              <a:rPr lang="pl-PL" smtClean="0"/>
              <a:pPr>
                <a:defRPr/>
              </a:pPr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53976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A277B7-97B1-453F-BCA5-6E3F9DA1F849}" type="slidenum">
              <a:rPr lang="pl-PL" smtClean="0"/>
              <a:pPr>
                <a:defRPr/>
              </a:pPr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91868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EEF1C1-8031-41EA-91F1-0A3DDB4A1835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63716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484CCF-E141-414E-A470-0924D188F62E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27253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884988" y="476250"/>
            <a:ext cx="1801812" cy="5649913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1477963" y="476250"/>
            <a:ext cx="5254625" cy="5649913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290B71-07DA-4ECD-AEAE-CE86CFED2DF1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684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2D469-0393-47C6-87F9-EE07FD04E5AD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21449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2B7A93-5830-4460-8720-5580CFD21FEF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35635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1477963" y="1628775"/>
            <a:ext cx="3527425" cy="4497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5157788" y="1628775"/>
            <a:ext cx="3529012" cy="4497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F437BE-3849-4E9C-B877-BD0F0B4FCAF1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9670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8FE5C2-AF6A-451F-9C55-D299914F59FD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9801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AED5B-8104-44F1-A6B3-B9EEBE317147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83726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4C6777-04BA-46F8-BC26-42A2C83B9782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8615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15EFCD-4AB7-4670-BC94-7B459127CA2C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01188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l-PL" noProof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EA5113-873E-4586-AA09-E17C9384C895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70704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77963" y="476250"/>
            <a:ext cx="7208837" cy="94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 wzorca tytułu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77963" y="1628775"/>
            <a:ext cx="7208837" cy="4497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style wzorca tekstu</a:t>
            </a:r>
          </a:p>
          <a:p>
            <a:pPr lvl="1"/>
            <a:r>
              <a:rPr lang="pl-PL" altLang="pl-PL"/>
              <a:t>Drugi poziom</a:t>
            </a:r>
          </a:p>
          <a:p>
            <a:pPr lvl="2"/>
            <a:r>
              <a:rPr lang="pl-PL" altLang="pl-PL"/>
              <a:t>Trzeci poziom</a:t>
            </a:r>
          </a:p>
          <a:p>
            <a:pPr lvl="3"/>
            <a:r>
              <a:rPr lang="pl-PL" altLang="pl-PL"/>
              <a:t>Czwarty poziom</a:t>
            </a:r>
          </a:p>
          <a:p>
            <a:pPr lvl="4"/>
            <a:r>
              <a:rPr lang="pl-PL" altLang="pl-PL"/>
              <a:t>Piąty poziom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88A004D7-113E-44A9-9693-96B99CDD7A7E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Relationship Id="rId9" Type="http://schemas.openxmlformats.org/officeDocument/2006/relationships/image" Target="../media/image11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jpe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4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4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gif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gif"/><Relationship Id="rId4" Type="http://schemas.openxmlformats.org/officeDocument/2006/relationships/image" Target="../media/image6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png"/><Relationship Id="rId5" Type="http://schemas.openxmlformats.org/officeDocument/2006/relationships/image" Target="../media/image67.jpeg"/><Relationship Id="rId4" Type="http://schemas.openxmlformats.org/officeDocument/2006/relationships/image" Target="../media/image66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8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B260D1FB-8EA8-41B1-B4CD-F6CEC3FFD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5" name="Picture 2" descr="Video Lectures &gt;&gt; – TechMechlearnbystgade">
            <a:extLst>
              <a:ext uri="{FF2B5EF4-FFF2-40B4-BE49-F238E27FC236}">
                <a16:creationId xmlns:a16="http://schemas.microsoft.com/office/drawing/2014/main" id="{B2025A01-6F10-6C48-821F-E2B460DAC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573" y="0"/>
            <a:ext cx="1911427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4C9213B-5F7D-3D4E-8D98-61A1A47D6461}"/>
              </a:ext>
            </a:extLst>
          </p:cNvPr>
          <p:cNvSpPr txBox="1">
            <a:spLocks/>
          </p:cNvSpPr>
          <p:nvPr/>
        </p:nvSpPr>
        <p:spPr>
          <a:xfrm>
            <a:off x="1943105" y="1599456"/>
            <a:ext cx="52578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algn="ctr">
              <a:defRPr/>
            </a:pPr>
            <a:r>
              <a:rPr lang="pl-PL" altLang="pl-PL" kern="0" baseline="0" dirty="0">
                <a:solidFill>
                  <a:schemeClr val="accent6"/>
                </a:solidFill>
              </a:rPr>
              <a:t>Własności mechaniczne </a:t>
            </a:r>
            <a:endParaRPr lang="en-US" altLang="pl-PL" kern="0" baseline="0" dirty="0">
              <a:solidFill>
                <a:schemeClr val="accent6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C845B9-9E82-1247-AA74-AAD7BDC44B5C}"/>
              </a:ext>
            </a:extLst>
          </p:cNvPr>
          <p:cNvSpPr txBox="1">
            <a:spLocks/>
          </p:cNvSpPr>
          <p:nvPr/>
        </p:nvSpPr>
        <p:spPr>
          <a:xfrm>
            <a:off x="-108520" y="2990829"/>
            <a:ext cx="52578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algn="ctr">
              <a:defRPr/>
            </a:pPr>
            <a:r>
              <a:rPr lang="pl-PL" altLang="pl-PL" kern="0" baseline="0" dirty="0">
                <a:solidFill>
                  <a:srgbClr val="FF0000"/>
                </a:solidFill>
              </a:rPr>
              <a:t>własności wytrzymałościowe </a:t>
            </a:r>
            <a:endParaRPr lang="en-US" altLang="pl-PL" kern="0" baseline="0" dirty="0">
              <a:solidFill>
                <a:srgbClr val="FF0000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D50CB13-3E6D-6E49-8B4F-1323CCFAB4D8}"/>
              </a:ext>
            </a:extLst>
          </p:cNvPr>
          <p:cNvSpPr txBox="1">
            <a:spLocks/>
          </p:cNvSpPr>
          <p:nvPr/>
        </p:nvSpPr>
        <p:spPr>
          <a:xfrm>
            <a:off x="4603673" y="2967608"/>
            <a:ext cx="52578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algn="ctr">
              <a:defRPr/>
            </a:pPr>
            <a:r>
              <a:rPr lang="pl-PL" altLang="pl-PL" kern="0" baseline="0" dirty="0">
                <a:solidFill>
                  <a:srgbClr val="FF0000"/>
                </a:solidFill>
              </a:rPr>
              <a:t>własności plastyczne </a:t>
            </a:r>
            <a:endParaRPr lang="en-US" altLang="pl-PL" kern="0" baseline="0" dirty="0">
              <a:solidFill>
                <a:srgbClr val="FF0000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6C7E515-2308-E241-A801-FCFD6776A235}"/>
              </a:ext>
            </a:extLst>
          </p:cNvPr>
          <p:cNvSpPr txBox="1">
            <a:spLocks/>
          </p:cNvSpPr>
          <p:nvPr/>
        </p:nvSpPr>
        <p:spPr>
          <a:xfrm>
            <a:off x="322312" y="3740252"/>
            <a:ext cx="5257800" cy="134493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285750" indent="-285750">
              <a:buFontTx/>
              <a:buChar char="-"/>
              <a:defRPr/>
            </a:pPr>
            <a:r>
              <a:rPr lang="pl-PL" altLang="pl-PL" sz="1600" kern="0" baseline="0" dirty="0">
                <a:solidFill>
                  <a:srgbClr val="002060"/>
                </a:solidFill>
              </a:rPr>
              <a:t>granica plastyczności</a:t>
            </a:r>
          </a:p>
          <a:p>
            <a:pPr marL="285750" indent="-285750">
              <a:buFontTx/>
              <a:buChar char="-"/>
              <a:defRPr/>
            </a:pPr>
            <a:r>
              <a:rPr lang="pl-PL" altLang="pl-PL" sz="1600" kern="0" baseline="0" dirty="0">
                <a:solidFill>
                  <a:srgbClr val="002060"/>
                </a:solidFill>
              </a:rPr>
              <a:t>wytrzymałość</a:t>
            </a:r>
          </a:p>
          <a:p>
            <a:pPr marL="285750" indent="-285750">
              <a:buFontTx/>
              <a:buChar char="-"/>
              <a:defRPr/>
            </a:pPr>
            <a:r>
              <a:rPr lang="en-US" altLang="pl-PL" sz="1600" kern="0" baseline="0" dirty="0">
                <a:solidFill>
                  <a:srgbClr val="002060"/>
                </a:solidFill>
              </a:rPr>
              <a:t>twardość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5B93599-2602-D549-B2DB-EE720AC38DBD}"/>
              </a:ext>
            </a:extLst>
          </p:cNvPr>
          <p:cNvSpPr txBox="1">
            <a:spLocks/>
          </p:cNvSpPr>
          <p:nvPr/>
        </p:nvSpPr>
        <p:spPr>
          <a:xfrm>
            <a:off x="5652120" y="3683684"/>
            <a:ext cx="5257800" cy="134493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285750" indent="-285750">
              <a:buFontTx/>
              <a:buChar char="-"/>
              <a:defRPr/>
            </a:pPr>
            <a:r>
              <a:rPr lang="pl-PL" altLang="pl-PL" sz="1600" kern="0" baseline="0" dirty="0">
                <a:solidFill>
                  <a:srgbClr val="002060"/>
                </a:solidFill>
              </a:rPr>
              <a:t>wydłużenie</a:t>
            </a:r>
          </a:p>
          <a:p>
            <a:pPr marL="285750" indent="-285750">
              <a:buFontTx/>
              <a:buChar char="-"/>
              <a:defRPr/>
            </a:pPr>
            <a:r>
              <a:rPr lang="pl-PL" altLang="pl-PL" sz="1600" kern="0" baseline="0" dirty="0">
                <a:solidFill>
                  <a:srgbClr val="002060"/>
                </a:solidFill>
              </a:rPr>
              <a:t>przewężenie</a:t>
            </a:r>
          </a:p>
          <a:p>
            <a:pPr marL="285750" indent="-285750">
              <a:buFontTx/>
              <a:buChar char="-"/>
              <a:defRPr/>
            </a:pPr>
            <a:r>
              <a:rPr lang="en-US" altLang="pl-PL" sz="1600" kern="0" baseline="0" dirty="0">
                <a:solidFill>
                  <a:srgbClr val="002060"/>
                </a:solidFill>
              </a:rPr>
              <a:t>udarność</a:t>
            </a:r>
          </a:p>
        </p:txBody>
      </p:sp>
      <p:cxnSp>
        <p:nvCxnSpPr>
          <p:cNvPr id="18" name="Łącznik prosty ze strzałką 17">
            <a:extLst>
              <a:ext uri="{FF2B5EF4-FFF2-40B4-BE49-F238E27FC236}">
                <a16:creationId xmlns:a16="http://schemas.microsoft.com/office/drawing/2014/main" id="{3176F34B-474A-B848-B2E5-55B1CC6ECA46}"/>
              </a:ext>
            </a:extLst>
          </p:cNvPr>
          <p:cNvCxnSpPr/>
          <p:nvPr/>
        </p:nvCxnSpPr>
        <p:spPr bwMode="auto">
          <a:xfrm flipH="1">
            <a:off x="2290515" y="2152848"/>
            <a:ext cx="1530648" cy="75181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0" name="Łącznik prosty ze strzałką 19">
            <a:extLst>
              <a:ext uri="{FF2B5EF4-FFF2-40B4-BE49-F238E27FC236}">
                <a16:creationId xmlns:a16="http://schemas.microsoft.com/office/drawing/2014/main" id="{FA54A066-A9DE-BD4E-B690-8CF13FB07F7B}"/>
              </a:ext>
            </a:extLst>
          </p:cNvPr>
          <p:cNvCxnSpPr/>
          <p:nvPr/>
        </p:nvCxnSpPr>
        <p:spPr bwMode="auto">
          <a:xfrm>
            <a:off x="5149280" y="2156077"/>
            <a:ext cx="1366936" cy="69685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BC9DC93C-69B4-185F-9F8B-854480E95B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600" y="1025249"/>
            <a:ext cx="5976937" cy="334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5434" tIns="37716" rIns="75434" bIns="37716" anchor="ctr"/>
          <a:lstStyle/>
          <a:p>
            <a:pPr algn="ctr" eaLnBrk="1" hangingPunct="1">
              <a:defRPr/>
            </a:pPr>
            <a:r>
              <a:rPr lang="pl-PL" sz="1400" baseline="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wykład 2, 10.X.2022</a:t>
            </a:r>
          </a:p>
        </p:txBody>
      </p:sp>
    </p:spTree>
    <p:extLst>
      <p:ext uri="{BB962C8B-B14F-4D97-AF65-F5344CB8AC3E}">
        <p14:creationId xmlns:p14="http://schemas.microsoft.com/office/powerpoint/2010/main" val="2229974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B260D1FB-8EA8-41B1-B4CD-F6CEC3FFD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9C1D14C-CCF6-B343-BE99-89D53FE00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860" y="0"/>
            <a:ext cx="201614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04351566-B568-4D40-80AE-2B8F09AC3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163" y="1563688"/>
            <a:ext cx="7051675" cy="5064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5641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B260D1FB-8EA8-41B1-B4CD-F6CEC3FFD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9C1D14C-CCF6-B343-BE99-89D53FE00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860" y="0"/>
            <a:ext cx="201614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59E3C4A-C78E-3FF3-45B3-3395F2007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125" y="1425575"/>
            <a:ext cx="7439025" cy="513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3749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B260D1FB-8EA8-41B1-B4CD-F6CEC3FFD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5" name="Picture 2" descr="Video Lectures &gt;&gt; – TechMechlearnbystgade">
            <a:extLst>
              <a:ext uri="{FF2B5EF4-FFF2-40B4-BE49-F238E27FC236}">
                <a16:creationId xmlns:a16="http://schemas.microsoft.com/office/drawing/2014/main" id="{B2025A01-6F10-6C48-821F-E2B460DAC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573" y="0"/>
            <a:ext cx="1911427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az 1">
            <a:extLst>
              <a:ext uri="{FF2B5EF4-FFF2-40B4-BE49-F238E27FC236}">
                <a16:creationId xmlns:a16="http://schemas.microsoft.com/office/drawing/2014/main" id="{C6307550-2961-0F4E-85BE-947C45F35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47974"/>
            <a:ext cx="8229600" cy="392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9628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calcoolator.pl/images/matematyka/con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11" y="1988840"/>
            <a:ext cx="1229594" cy="1442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pl-static.z-dn.net/files/dd4/fb0d07ab4de3e453d530b47d27cdc4d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1988840"/>
            <a:ext cx="1086861" cy="144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6" descr="data:image/png;base64,iVBORw0KGgoAAAANSUhEUgAAAM8AAAD0CAMAAAAL4oIDAAACbVBMVEX////GAACXl9m8vPn/9fX//Pybm9yJicj/+vr/7+//8vL6ubn/9/fnv7/nrq767+/p1NT19fWPj8jGBATGNzfnf3//5eX/3d3nior/6ur/4uLg4ODx8fG7u9y3rKylMjL/1tbIyMjCwsL/yMjNAADX19fp6enGGBj/xcX///DHx8f/z89cXFy4uLjU1NSkNzebm5v///TWcXHs39/en5/GKCiPj49RUVF9fX3hc3PTj4/IISHYf3/RQ0PUZ2fZWFjks7PexsbLSkrZiYnstbXwycnvoaGuAADz7eQAAADw/////93IVVXGYGDWOzvEomQbAAAyMjKAgIDEhoaCdXWXe3t7GA05F2k4LCyQAADISkNuAD+hLAC9MyyQk/p1JkWcVhu+LQmIHXbTaR2GMXfMk0iES4/MvGbMiliQjv6kUaPMy5TQrIjIcXGok7X3lqm0pt3Wbo3o5LfRvZG/r/vRmW3lxq+9w+PYtYHq0qvMr5rq3aLl17/ZrI3b3bnUqF6trb2uV1fKy7fOuJ7o59Hex4DS0KOvY2PaomXozrvDrpreu4nDs3XptppaMhQcHxsPMVuduOpPn8jnl2N6qO///speAAARB1bL9f/54p0tADSOVi0PSrHZpTYAHlKkx+tiQQAzltMAS2VUb6wUAGTR//8AWYWsgk8APYwAEB9hibfEdUUAFTav4f91AB5uIwBze5YqdtbvvFO7gACJZgN+pcN/AAA7AA/rvXgALIiXgNKnj3nZ2fxwcM19XS5RVjCDqalCQmgrJgkAADwASrhkxvdTNDR0V1erZE82UFB+RVj/3bVGGwARPHN50/836DHPAAAYM0lEQVR4nO1di18bR36fTbQXSSxIawkJPc6WEJIAPSwkBAghIYTBxAiwTV524zTX1L30DOnVFIJj45xjzrET8n6cL5fU114vl2uSJtdcmrRNr49rL9e6zd/UnV1pH7MzK2klkPDH3w+flXZ2djVfZuY3v/n9fjMLwF3cxV3cxd6BjiUS8VYXonlgE6MjJ0djrS5G09A76gcgNnqn1BA7wlfN2J1SQezJQfgxdrDVBWkS2EQ0BEAcNro7A94HHuiNjT5It7ocTUPhoYcfOTXd6lI0DYbM6fv+4NEzkVaXo1notI0/9oePf6fY6nI0CeaJsPGxP3riCeoOqaCUveQ+8MffORvO3xkS4Yit0/zYn2S/+2RfV6uL0gzQxbwZ/On3cuvncsVUqwvTBPRTXc6hx74XXlnqD98JFbRqn3GCA0/Z/2zlxvJhZ6tL0zAYKsmJgQPfT/75+bWZM+OtLk7D6OqbMZvBPX/RXRpYd43b93sFmXJ24HCBA9/usTE7G9ZsstUFahCdpwrAZQIHnj5Cdby1Cab7fK0uUUNgJ8IOmuH6z9Mz2Q52xcPY93cFzYR7gDnCcO3NaR8GVy+ALttMq8vUAOjZsBuYfDTHx5VbADd2Bph03tLqUulHyr7g5b8c+LY5HwZzS3NglupscaEawGyYa10GI+QDpinAPnMRGFdL+1frKZUsgA6YeD7DlBNc2qHBkexsq4ulF25qlgY0RwfyKVAzYG59nhN5dnerC6YTE4sVdYDj4w6PA3rrHJyuTrS0VLrhpuBgE4CcOD6OXAmAy9e5k2Tf/tR6CqemuKMPti6ODyhOAjBwljsxZfdlBdGTRXPlO+STTzsAWFsDZbG373Ckb5g7OvjOD/kMh60A3Hh2iKug8Or+G1SZbopT3EAkAE8gHx9V4FKf3Qb7s4JmwjKLKOTjpGB97WxwB4t9Yd9VUFfWBT+ELgT5AAqKgcgWNx7RXeH9Nqha7EkD/BSMiDyfdJ6jMrcEGxybtJlaWDgdCFBH+E+h2Pd9nzusQnvV0MUNTp8DndQ+MyWUJl2ysx/cwx067JyAA5c2h/jrWRf2vjZFxDbMfzp58Qbu+xZ36OCnCnObvH7t2l8VtHzIyn+6jPwHz8dC8fbEjZf4pImj+2gixGSTjPxc4JPtgYnWTT7JbZtmW1AyfSj0CXLN5JPXT0mYa1+f59N60tbWFK5+mCbDwhdXv1BNPB96/ArP59o5Ps2aXd0vFVSAqo0cAp/ZLC8KPOt8mnHWtk8GVXo6LLiu6LI4EPiALkpQ2zZv8B/efJbB3N1+sIa7BT7m/vIgI/CxlivkuTUhNdA3vPeF04FZW3kCSpvLLkaBT+qwwOf8ekhILi7uB63HcnoabUdlPleeF/id2xaSfdR+qKCucGWkdFQMBQIfc7dd6E+DG+X05OI+sPUsLFQshs5KcxL4GKfTAp+5tXKD81HTbe/0NmHKKPDh5LiP/2RWzgvpdHe47QfV8bBojhK/iHz6hfMbV8tDqdXe7nE97nC+8jXiq3wr87Gmy0r19rmh8pUuqmPPiqYLBZwDoczHNVkSzs1blS6WmkzvTbl0gs6kRaubNGMr82EylaCkS+cql4bLE9k2xYzMfSAFIJX5gIm+coLj2colb6lo2JOS6YKxh5KG/ID4rcJnvK9SZ+vByrUIqry2E6xnVkVhLZPaFT5TtkI55fK6eFFpamgrcCOm1BsiEqEKH7doZHSsz4v52lfrYU4nJcMnho8hLLoWdi5Uvhnz6XZ1QUYoWQiVWfpa4QMWxcFpY0vsaDPpdq2gEsEmIPJJin3FsLQtXh4Ot2ksptyo5pTEm8SnEJ6qpO1siJdTh9szWHbcJqueylwbQuJjE7WH85sD0o2UjHzbgMmVCAYBkY9JkmUwuqKCUDpvRO9pPQp9sv+y2SfjJvIB1ERFGxj44UUpQ0cbBsuaMpTszNUvU2MkPsWMKNZu7AxJOeztFyw7lSaa2CU+yyWRj3dFanAwbHa3yqUTlgmbTOrSLnlXkviMHxJFxtCmrMEZ8rk2i0pInUnK+rShX66USXw6spIr+NKSLEvbBct2KEL1aLNcYEl8nLZZ8YJ7XVYlpmTYt4ulqxucsCb3aImPxd4jNcSVa7I8U+k8aCN0UAorokvRG2R8npdlO78uzzTd105az8KiIkbCqbDkSnyY1ZKkgQ+sb8sypcLJ9jHGmamMxlWJj7HHLmuW0qQBYravfUwJw8isWSl8JT7giE3GZ+66vBqZdNvEYjpgNJgcPsWZjI9VHhpiXJI3uLIHvB3QebSgdVnO54x88vbchjwbu3q4PeJ62CSltGm4lI4dGR/L5ILswvamnAB9JNseFWTN9igTAkrRK+NjzhRlUswi1+E4QhPZdnCgGGcppBhG5XTm3nuk77M2uVTeOKKQ0VNtESybQl3vNDI7k/MZpuTj7vaScgo40Q7Bsp1Ul3Ik9PUrM8j5dNrko4x3RSmizVTrK4guTjqUKSbkXM7Hmla4fC6cU2btyfqaWDRdcFLVAiPkfNy5nPyS51llVlO25cGyyewUkuJEFDE5H4B4fCTLvIDZVi8R8oVRn6EjosVnIqvo8pevKfNaildaW0HDfWj1qKDgM6xcROe4PqDIS3eFC80oll4YJ3Oo1c2EJij4dCL+hJ1tZWY2GW5l2EinDfXomgNmJEXBx4mEWm5cVT2xhaYEc4ZSzcJUCQo+7j7lIkfLSgjJng8j8n4PgYkgoLX5gJxyuBrauYFkd1Gti0pQ+zpop+q/q+QzgUTtXFBMGvgcLRtULekM6p6uyqdwRikQ51ZQAe2wTbQoFrMDFz6g8hUo+QRsylmOees8kp/uaVFcD11U29EZtYas5KNyAN/YQW9IpVdbEosZwPimq/IB4YxygNleVw6pfLBsS+zzq5iVSUZ1OAHC53RSOUAZti4CBN48yTe2mzDUaAJE+Fy5glBGJw0AxjW1wOnddRRjoo2oTQAIn1nUDT6/NA9Q5PY+WNaVs2NSfeokhI/azoZOGgBcvrrnFdR5psZOi/BJ2VAhf/676puSi3ttSugJY6xLLkx0EcrnzDQyRA1cVzc4J7XHK1AcuR5Mqkq5Bio+ltIqqlS8oNJ5gHGPV6DQsxSuQeACCRA+TI8d1XDOv4gOQQDM2PZULbWkV73qVNT0xgPhY5ylUBWPPYfM6iAKexosO4P1BqCmNx4IH26KqlJZr15S35Yq7qWHayGHszWjpjceaj6qcevyuSE0iZuMHN07D5eDwkkDPFA+mEng3M4cmsS1QnsRI112BxOncGYdVwDXQlA+prwqQGzgRVxV7F2wrNOex+kjLtT0xgPlY1CE+ghQTxogSrk9MiV01bN+FOUDhinVP2NuCRfmu1fBssa8HavPq0xvPNR8MBGWK+ohFYbU702w7Axhxb8bqxSr+ExhbKDxTewP7cnCaEM3Vc3I/NLLr7z6Gph/6JVXXj+m4uNYXFXfsY7VP4dtexCLaSWYMOXawRv3v8kd33r79WPq+jHlMME6166p02CwLIZ6s9FF4VVFl2yIffJHN7njj995DdPeQMmu1ovc69jON963605vtjiJnzwykt48/5N34cd7f3kLxwfryBaH1NsnR54WU73Z/G6bEgI1REfe/ulfcceBR//6YxyfAs7JIkZXzK29c0tK7tj1WMziYXxzM/ZLo9+Fl185ceLEI/f/7BiOj/MUphHNiZb5iw9/Jf+53O7K7BlbD34NEu0Tm+HA+t/8nPu4ffxv8Xz6MAKFXStb5ofee/+mLH23g2XHa5g4zv/iA44IuP7LbwCOjzmbxEyUbpT5MI/D/4IIS97u01XQ2mBYJG397JRUlku/fp07Dn34Edd9MHxAEbeKaXtNsBjM/93n5x/4VOpCuxssW+grEK70+8SvNz7hxcHvP4CtDsNnOYfhEyovtH3x1U8/9TwqtTlTMu1T524SXPlwDbleFEafn/4KnmD4DB/CTTc2XuA//v7+12+Cz2R9yHqopKeoNWEqS6x8afJ1+9cffX4MWJ48/gEUWRg+/diZzbYwafjsVa6VPvozmUyY7tu1qIRZyke44pKU5guJxFPHgOOFRAIOjBg+ePOngd8aYf4fOCH/1hdvyi6kbLtlSnDluklrW0ykyTGGD53uwY3611a4w3lI5cuPvpFf2LVg2Vmq/prH8DGeXsWxn3+PO3z5S665vQHbnCz/LgXLGq8Qw1FoomKPq58J/AqZJU7J/vBHH4OBD//x8oNyRh27Y0pwyBYgIHDVw4e0Sd+FLTCwdYAbTS+OfSrXeYBlsrgbsZjTGnuME9f54vgE8O3WsYmxw/Eo7MagaqLIO1g7iBIIx8dK6Ieq6AoR0zh3RoMY1wj59hGnKTg+qewslv8RjGVewG4Ey05qjNNu4hpFHB/vwgLWvTO3hLHMC2j+du06vbQ4PuxECSso2RVigws1O1jWmAmTN18wo1GWEnB8OAGHnbPTGyvEeu5pciymVWvzaje5t2L5FAgmr+0loinMlE02MxaT6aH0bb2A5TOTxnurBr5URVeI0KOckJE6vEpelixuvoUBlk+qSDCsbWAt8zxcpYUmbmYxo7UXiylCtiph+ZgmCXzmz5IkNgyWbaJ9Pq+104dRY5sWLB86SZoXXkfjxySwSXvTwkYiVePgScDygVv+4+HHWuYFNHFn2eVFDbMO3a/heMLz6SKtoJ3HW+YF5Jul9bCa6gbt02iLeD5TxNFk6TL5WaZmBcuO658h4vlYiQrzxS2NSJdMtiky25Aras3gnVpyFM/HkSZVuHKhLXpbuKcZpgRx8zY8ZKY3NfB8yMotTZ40wGDZZiyyM2VqsboRQOAzTuzacyuYUJoKUotN2K7dekhbTmrGPRD4dIZJcmxuExNdUYFxuAnbtVfZk59sO4Ag8Jk5Slxpc1Xr17z5dKMeLksxo/kIs576cZJX+myvaW1g03iwbGNLqwl8gGpllwjXumZsYq7RPdYWqljztLdiIPHR2PrtquZg52iwgkIUGvGJQFuCkvgskKNzLpEnDRANBssuNzYmk/gs24kaoWEdXeWkQPU1olow9VXZq8ShXXskPl1pcq+89ozWE409iw0EXg1XW1Xt1I5JIfGxaDh64+vESxDWrP6wEUexwf3ZyHw0Ws2SR/OZDQTLTlVbvMK4tDVEEh+mpPF6vQvYcB4Rocmczj3W6OlqL+eo7ONPAokPq/U2OveKhs4DYOCVzqgEa7pa5KujisJL4kNrhcBjQ7LlSOsLljX2oLtP1A0SHzCjZU+7uEZynQiI6AsbsZSqGSVpzckc0OBj1TLgzj2jMWmAyOsKlp1Bd59Qweiuou4S+aSKGnrHwA+1O5BOg1Oy2n/BE/RUWdhC5lPSeunHhTXtxzLd9oMxv3YeFZzVVnkEY73VHkrkY84UNdry9lIViTz1dnQsmqjSKhEkqwRTBQfhoVczD5EP6NKKq3VtvaX52NBogpvcjcY0MyFwprVf+RuKwQYT6vUagMEEjCYamExGAze9Y0yANhmBiUs3fPse/owBynTurIuTnTDdIKabGe4CfBBtAld3GC69/Fg+nRG+mc3w9ngUVs1gVFNzRVCoYnUT+LCDUy5g6gdMxAScEYMr4AJOH//+Eu7DFHj6nwI+momYAZduCtBGnwu4YbqDn2kGzMARAeZyesAEIg7g6Gdon+PSupVLdwOXzwjfoxoJwLcR0z43cHBnvpnYGOQTr4cPk89VEW69cQD7ELTGm7j8XIs38N8MNP//hoYSw733wDMhHSYYGf6D+3MXl0H5VikdPoerB5oxrl/mExjhOebyY2Eu1sv4Y1/DZZGJk3Uss+u0LVfJ4UnEaX9vTL3gUgZy/zFpOZjL4TyY36TZQa5Slt8e7Y2PjMarlFD+c91h7eox9Js9g71+L4gDjf+SBp+Mpuo+v46oJlzt+IHHDwtFL/SNx6KjI/X0npS9ygtGGFEzYP3kB5P5gGnKp/V8uWWe+4d5PCBYbgmO1VOEqFwNVHn/tzwcHnhZQGKkwadwVHOqeHmrrHqEgNfPAmngjuSOFupWR5nJjOY9EcRXFiMQ0uAzhQvEllDZVTroB6x83Cyk7ToMaJqBz4xbtZELqQtp8HFnNdWPoZ1LnAj1oHusdFLoFmA1YVUrMD0SwUXo9tay3kwGV07DS8ay4MI/q9UZ4zSV0eNFdVHdRMWZ5J0P4WpJgw8gDnAhTmgGQUq97tGZCU/ocgprhJeYAkRVkR1UEdLiM5zFtBw2yIJeL/DCXaVRV5B7Uqdx1JQjq26Mhpzw1sWnYEOdDKE48AbFat5AJg1Ti+GCPv/cFDEOPlDFHBdH5g9afHxKmeMPAo+ixyCThqms3o2/XZO43Sc4MMBXTbgElZ1Ii4+jHPHB9X0v18RUetPA5nPSiWH4KG6dQE3ozOKbKaMR2CKCjgdljUKLD/+eZK8XeOLKEUbEmmSZd2WOjuu1zRDdru6a6psN1convcpy0yfAkjrF0NnKKG3O2IZ1O+ZSdqxbnHartw8jwC8abO/9FilPiAXLD6bwFVPB9bIOl9Ir2CDoWRt2nh2pvTfSYl+491+wGTg5NugHHbYqmktcmDR0ZhvZYZ7FmZbhvLceeMtDkVfNxxvn5DJPOFDVlXl2KnSM6TxTamQ/dieFCSd2+OqU/F4ajongKyUfmlOTPaLqaqn2hrPgb/41+m/jtsb2JcW+KpKp36JPc109/um//0CU36G4B/YaCRZCILZ4QzQRDI68nWmIjgMTZlZH15GBBYMnxhKjY3yZ44MeONAoMyxoOE04xMbgMXpQz4+LKGB2n/Dpe5Qn2ss1vGgCDOIdVPSstu98bAQeT47I04yfffQf7z777jH8HWqwOWT3Cd5Uow+xKKyQ2CgxA0GSVpAQ6ichSzr/yfs3wfX73yTcoUYXKnOMWuF6mvCMCHyixByaYbaAXj4e83gSo7IhaujJ3/6cG5aOf0y+Swkmk1ZWhxPdcbw2eIMsHY/Dps+OJYi5rGkNN4F33PZ8dHQ0KtfrLsCl4UNP8guQawK6+0QV9zUeHj83W2W5OXnsxNhINNpLtNCliqtkATdN9TBsMC6XIUObX7zG6d0/+c9aS2LuCcslDlPvdIPlp/we0c4XGjkZo1GdW4Ihs0D6BSbdpxbmQ5sP3wRg64v/qrU8KfsE8VU+1cCpYlC7DGIsPawfL+DE9ySjoPuL6S6MArryzsfgwm+OvzanaZSVcETRQWlHzWY7biYW7wUsyb3l9WAtdPRsGj+yHUnjtyG99Pj7I58/8/L7T93CXVU/vyTbfcLhq+kewM9hYkHCHEYE1kJHCI0YDpcIgnzO7w8NBP1f4a+iUGwqSl5EhgBOLqt3NGwOaxoXajtOdTcntH9Z2n3CXYvVjlNgPLV7MT1qV571kNqJYV7owy4grh90X7LyIKOzmomY5lTLeD0Wfmiho5H+5ZrMoZl0mafx6KosZXdV0z9DQXLf1wK0rMuhXmnSmdNjnsbCXKzEummrOJza76mvYiR4kW4kvVdYQIGyV91jv1Z0la1uWn2b7dXLpIK4ohcNn1I0hQKVb94qrAnhdQ+mAO6RrJcte8caRVBeSdJ7kjmYpyl95mkspsLCRA4TkhMKsZ6YB2PO1QVWJkbcsneaOBux4qhAz9qc2KWk3iAd8rNso+1MBijmy1+NkqXcMZkuNO83gCUHXSQOJD6PUy1DHrK7SjdiFUK5yuvErIs5XzN/Ab4NhZE9kQZ0vJ7Rsm4IDWGiHK3bRTV5v8SFKxbR2s6pYh4/G6xRidUHby9f6cJ7kl0T4XwztwQI9R48OlsObQ1xHdaDuC52A17+rxPu8WbK2MabuYlLb3Tsgd896IC2dKhlNbPva4H1e8HU21/HpjKUfms7BqHRGMvGozFQr0LWKFjQe2IkEX0k29yNEg+OcU2ZTnyxzGO8cFCBjnrgsBBhkH8KByY4CgXO2FhT6YAEb7GL/W7xMMQh+yEFshQRacqGQHYxp8xrs6tw2v5QFHabwRPN5eOPcqOBd+ygz4rDVCcZXWT0oOhWYaL7a55PL9niqAvs2Fis92RdwX7VwRiqg2tvXKdlo2QLnT7QB6PRREteEes/MTYyOtaiV8rsBjwjI3VFtd6FPlwdGXnt9tM1uzHaHAO//+9bl/9ntHY3RpvjDbiZ5dlXa3ZjtDlu/y/cC/aJ/7tZPeu+wCZ0MM1/8qs7pPsMPPlbrmZeqt2N0eYYgA6z+V/cf6d0H7D+xTeXEs8fvzX8+Z3R4ga2Rt+/9dYD0TuEzl3cxV3cxV3cRc34f8fQL+RKBHu8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l-PL" sz="1900" b="1" i="0" u="none" strike="noStrike" kern="1200" cap="none" spc="0" normalizeH="0" baseline="3600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3" name="AutoShape 8" descr="data:image/png;base64,iVBORw0KGgoAAAANSUhEUgAAAM8AAAD0CAMAAAAL4oIDAAACbVBMVEX////GAACXl9m8vPn/9fX//Pybm9yJicj/+vr/7+//8vL6ubn/9/fnv7/nrq767+/p1NT19fWPj8jGBATGNzfnf3//5eX/3d3nior/6ur/4uLg4ODx8fG7u9y3rKylMjL/1tbIyMjCwsL/yMjNAADX19fp6enGGBj/xcX///DHx8f/z89cXFy4uLjU1NSkNzebm5v///TWcXHs39/en5/GKCiPj49RUVF9fX3hc3PTj4/IISHYf3/RQ0PUZ2fZWFjks7PexsbLSkrZiYnstbXwycnvoaGuAADz7eQAAADw/////93IVVXGYGDWOzvEomQbAAAyMjKAgIDEhoaCdXWXe3t7GA05F2k4LCyQAADISkNuAD+hLAC9MyyQk/p1JkWcVhu+LQmIHXbTaR2GMXfMk0iES4/MvGbMiliQjv6kUaPMy5TQrIjIcXGok7X3lqm0pt3Wbo3o5LfRvZG/r/vRmW3lxq+9w+PYtYHq0qvMr5rq3aLl17/ZrI3b3bnUqF6trb2uV1fKy7fOuJ7o59Hex4DS0KOvY2PaomXozrvDrpreu4nDs3XptppaMhQcHxsPMVuduOpPn8jnl2N6qO///speAAARB1bL9f/54p0tADSOVi0PSrHZpTYAHlKkx+tiQQAzltMAS2VUb6wUAGTR//8AWYWsgk8APYwAEB9hibfEdUUAFTav4f91AB5uIwBze5YqdtbvvFO7gACJZgN+pcN/AAA7AA/rvXgALIiXgNKnj3nZ2fxwcM19XS5RVjCDqalCQmgrJgkAADwASrhkxvdTNDR0V1erZE82UFB+RVj/3bVGGwARPHN50/836DHPAAAYM0lEQVR4nO1di18bR36fTbQXSSxIawkJPc6WEJIAPSwkBAghIYTBxAiwTV524zTX1L30DOnVFIJj45xjzrET8n6cL5fU114vl2uSJtdcmrRNr49rL9e6zd/UnV1pH7MzK2klkPDH3w+flXZ2djVfZuY3v/n9fjMLwF3cxV3cxd6BjiUS8VYXonlgE6MjJ0djrS5G09A76gcgNnqn1BA7wlfN2J1SQezJQfgxdrDVBWkS2EQ0BEAcNro7A94HHuiNjT5It7ocTUPhoYcfOTXd6lI0DYbM6fv+4NEzkVaXo1notI0/9oePf6fY6nI0CeaJsPGxP3riCeoOqaCUveQ+8MffORvO3xkS4Yit0/zYn2S/+2RfV6uL0gzQxbwZ/On3cuvncsVUqwvTBPRTXc6hx74XXlnqD98JFbRqn3GCA0/Z/2zlxvJhZ6tL0zAYKsmJgQPfT/75+bWZM+OtLk7D6OqbMZvBPX/RXRpYd43b93sFmXJ24HCBA9/usTE7G9ZsstUFahCdpwrAZQIHnj5Cdby1Cab7fK0uUUNgJ8IOmuH6z9Mz2Q52xcPY93cFzYR7gDnCcO3NaR8GVy+ALttMq8vUAOjZsBuYfDTHx5VbADd2Bph03tLqUulHyr7g5b8c+LY5HwZzS3NglupscaEawGyYa10GI+QDpinAPnMRGFdL+1frKZUsgA6YeD7DlBNc2qHBkexsq4ulF25qlgY0RwfyKVAzYG59nhN5dnerC6YTE4sVdYDj4w6PA3rrHJyuTrS0VLrhpuBgE4CcOD6OXAmAy9e5k2Tf/tR6CqemuKMPti6ODyhOAjBwljsxZfdlBdGTRXPlO+STTzsAWFsDZbG373Ckb5g7OvjOD/kMh60A3Hh2iKug8Or+G1SZbopT3EAkAE8gHx9V4FKf3Qb7s4JmwjKLKOTjpGB97WxwB4t9Yd9VUFfWBT+ELgT5AAqKgcgWNx7RXeH9Nqha7EkD/BSMiDyfdJ6jMrcEGxybtJlaWDgdCFBH+E+h2Pd9nzusQnvV0MUNTp8DndQ+MyWUJl2ysx/cwx067JyAA5c2h/jrWRf2vjZFxDbMfzp58Qbu+xZ36OCnCnObvH7t2l8VtHzIyn+6jPwHz8dC8fbEjZf4pImj+2gixGSTjPxc4JPtgYnWTT7JbZtmW1AyfSj0CXLN5JPXT0mYa1+f59N60tbWFK5+mCbDwhdXv1BNPB96/ArP59o5Ps2aXd0vFVSAqo0cAp/ZLC8KPOt8mnHWtk8GVXo6LLiu6LI4EPiALkpQ2zZv8B/efJbB3N1+sIa7BT7m/vIgI/CxlivkuTUhNdA3vPeF04FZW3kCSpvLLkaBT+qwwOf8ekhILi7uB63HcnoabUdlPleeF/id2xaSfdR+qKCucGWkdFQMBQIfc7dd6E+DG+X05OI+sPUsLFQshs5KcxL4GKfTAp+5tXKD81HTbe/0NmHKKPDh5LiP/2RWzgvpdHe47QfV8bBojhK/iHz6hfMbV8tDqdXe7nE97nC+8jXiq3wr87Gmy0r19rmh8pUuqmPPiqYLBZwDoczHNVkSzs1blS6WmkzvTbl0gs6kRaubNGMr82EylaCkS+cql4bLE9k2xYzMfSAFIJX5gIm+coLj2colb6lo2JOS6YKxh5KG/ID4rcJnvK9SZ+vByrUIqry2E6xnVkVhLZPaFT5TtkI55fK6eFFpamgrcCOm1BsiEqEKH7doZHSsz4v52lfrYU4nJcMnho8hLLoWdi5Uvhnz6XZ1QUYoWQiVWfpa4QMWxcFpY0vsaDPpdq2gEsEmIPJJin3FsLQtXh4Ot2ksptyo5pTEm8SnEJ6qpO1siJdTh9szWHbcJqueylwbQuJjE7WH85sD0o2UjHzbgMmVCAYBkY9JkmUwuqKCUDpvRO9pPQp9sv+y2SfjJvIB1ERFGxj44UUpQ0cbBsuaMpTszNUvU2MkPsWMKNZu7AxJOeztFyw7lSaa2CU+yyWRj3dFanAwbHa3yqUTlgmbTOrSLnlXkviMHxJFxtCmrMEZ8rk2i0pInUnK+rShX66USXw6spIr+NKSLEvbBct2KEL1aLNcYEl8nLZZ8YJ7XVYlpmTYt4ulqxucsCb3aImPxd4jNcSVa7I8U+k8aCN0UAorokvRG2R8npdlO78uzzTd105az8KiIkbCqbDkSnyY1ZKkgQ+sb8sypcLJ9jHGmamMxlWJj7HHLmuW0qQBYravfUwJw8isWSl8JT7giE3GZ+66vBqZdNvEYjpgNJgcPsWZjI9VHhpiXJI3uLIHvB3QebSgdVnO54x88vbchjwbu3q4PeJ62CSltGm4lI4dGR/L5ILswvamnAB9JNseFWTN9igTAkrRK+NjzhRlUswi1+E4QhPZdnCgGGcppBhG5XTm3nuk77M2uVTeOKKQ0VNtESybQl3vNDI7k/MZpuTj7vaScgo40Q7Bsp1Ul3Ik9PUrM8j5dNrko4x3RSmizVTrK4guTjqUKSbkXM7Hmla4fC6cU2btyfqaWDRdcFLVAiPkfNy5nPyS51llVlO25cGyyewUkuJEFDE5H4B4fCTLvIDZVi8R8oVRn6EjosVnIqvo8pevKfNaildaW0HDfWj1qKDgM6xcROe4PqDIS3eFC80oll4YJ3Oo1c2EJij4dCL+hJ1tZWY2GW5l2EinDfXomgNmJEXBx4mEWm5cVT2xhaYEc4ZSzcJUCQo+7j7lIkfLSgjJng8j8n4PgYkgoLX5gJxyuBrauYFkd1Gti0pQ+zpop+q/q+QzgUTtXFBMGvgcLRtULekM6p6uyqdwRikQ51ZQAe2wTbQoFrMDFz6g8hUo+QRsylmOees8kp/uaVFcD11U29EZtYas5KNyAN/YQW9IpVdbEosZwPimq/IB4YxygNleVw6pfLBsS+zzq5iVSUZ1OAHC53RSOUAZti4CBN48yTe2mzDUaAJE+Fy5glBGJw0AxjW1wOnddRRjoo2oTQAIn1nUDT6/NA9Q5PY+WNaVs2NSfeokhI/azoZOGgBcvrrnFdR5psZOi/BJ2VAhf/676puSi3ttSugJY6xLLkx0EcrnzDQyRA1cVzc4J7XHK1AcuR5Mqkq5Bio+ltIqqlS8oNJ5gHGPV6DQsxSuQeACCRA+TI8d1XDOv4gOQQDM2PZULbWkV73qVNT0xgPhY5ylUBWPPYfM6iAKexosO4P1BqCmNx4IH26KqlJZr15S35Yq7qWHayGHszWjpjceaj6qcevyuSE0iZuMHN07D5eDwkkDPFA+mEng3M4cmsS1QnsRI112BxOncGYdVwDXQlA+prwqQGzgRVxV7F2wrNOex+kjLtT0xgPlY1CE+ghQTxogSrk9MiV01bN+FOUDhinVP2NuCRfmu1fBssa8HavPq0xvPNR8MBGWK+ohFYbU702w7Axhxb8bqxSr+ExhbKDxTewP7cnCaEM3Vc3I/NLLr7z6Gph/6JVXXj+m4uNYXFXfsY7VP4dtexCLaSWYMOXawRv3v8kd33r79WPq+jHlMME6166p02CwLIZ6s9FF4VVFl2yIffJHN7njj995DdPeQMmu1ovc69jON963605vtjiJnzwykt48/5N34cd7f3kLxwfryBaH1NsnR54WU73Z/G6bEgI1REfe/ulfcceBR//6YxyfAs7JIkZXzK29c0tK7tj1WMziYXxzM/ZLo9+Fl185ceLEI/f/7BiOj/MUphHNiZb5iw9/Jf+53O7K7BlbD34NEu0Tm+HA+t/8nPu4ffxv8Xz6MAKFXStb5ofee/+mLH23g2XHa5g4zv/iA44IuP7LbwCOjzmbxEyUbpT5MI/D/4IIS97u01XQ2mBYJG397JRUlku/fp07Dn34Edd9MHxAEbeKaXtNsBjM/93n5x/4VOpCuxssW+grEK70+8SvNz7hxcHvP4CtDsNnOYfhEyovtH3x1U8/9TwqtTlTMu1T524SXPlwDbleFEafn/4KnmD4DB/CTTc2XuA//v7+12+Cz2R9yHqopKeoNWEqS6x8afJ1+9cffX4MWJ48/gEUWRg+/diZzbYwafjsVa6VPvozmUyY7tu1qIRZyke44pKU5guJxFPHgOOFRAIOjBg+ePOngd8aYf4fOCH/1hdvyi6kbLtlSnDluklrW0ykyTGGD53uwY3611a4w3lI5cuPvpFf2LVg2Vmq/prH8DGeXsWxn3+PO3z5S665vQHbnCz/LgXLGq8Qw1FoomKPq58J/AqZJU7J/vBHH4OBD//x8oNyRh27Y0pwyBYgIHDVw4e0Sd+FLTCwdYAbTS+OfSrXeYBlsrgbsZjTGnuME9f54vgE8O3WsYmxw/Eo7MagaqLIO1g7iBIIx8dK6Ieq6AoR0zh3RoMY1wj59hGnKTg+qewslv8RjGVewG4Ey05qjNNu4hpFHB/vwgLWvTO3hLHMC2j+du06vbQ4PuxECSso2RVigws1O1jWmAmTN18wo1GWEnB8OAGHnbPTGyvEeu5pciymVWvzaje5t2L5FAgmr+0loinMlE02MxaT6aH0bb2A5TOTxnurBr5URVeI0KOckJE6vEpelixuvoUBlk+qSDCsbWAt8zxcpYUmbmYxo7UXiylCtiph+ZgmCXzmz5IkNgyWbaJ9Pq+104dRY5sWLB86SZoXXkfjxySwSXvTwkYiVePgScDygVv+4+HHWuYFNHFn2eVFDbMO3a/heMLz6SKtoJ3HW+YF5Jul9bCa6gbt02iLeD5TxNFk6TL5WaZmBcuO658h4vlYiQrzxS2NSJdMtiky25Aras3gnVpyFM/HkSZVuHKhLXpbuKcZpgRx8zY8ZKY3NfB8yMotTZ40wGDZZiyyM2VqsboRQOAzTuzacyuYUJoKUotN2K7dekhbTmrGPRD4dIZJcmxuExNdUYFxuAnbtVfZk59sO4Ag8Jk5Slxpc1Xr17z5dKMeLksxo/kIs576cZJX+myvaW1g03iwbGNLqwl8gGpllwjXumZsYq7RPdYWqljztLdiIPHR2PrtquZg52iwgkIUGvGJQFuCkvgskKNzLpEnDRANBssuNzYmk/gs24kaoWEdXeWkQPU1olow9VXZq8ShXXskPl1pcq+89ozWE409iw0EXg1XW1Xt1I5JIfGxaDh64+vESxDWrP6wEUexwf3ZyHw0Ws2SR/OZDQTLTlVbvMK4tDVEEh+mpPF6vQvYcB4Rocmczj3W6OlqL+eo7ONPAokPq/U2OveKhs4DYOCVzqgEa7pa5KujisJL4kNrhcBjQ7LlSOsLljX2oLtP1A0SHzCjZU+7uEZynQiI6AsbsZSqGSVpzckc0OBj1TLgzj2jMWmAyOsKlp1Bd59Qweiuou4S+aSKGnrHwA+1O5BOg1Oy2n/BE/RUWdhC5lPSeunHhTXtxzLd9oMxv3YeFZzVVnkEY73VHkrkY84UNdry9lIViTz1dnQsmqjSKhEkqwRTBQfhoVczD5EP6NKKq3VtvaX52NBogpvcjcY0MyFwprVf+RuKwQYT6vUagMEEjCYamExGAze9Y0yANhmBiUs3fPse/owBynTurIuTnTDdIKabGe4CfBBtAld3GC69/Fg+nRG+mc3w9ngUVs1gVFNzRVCoYnUT+LCDUy5g6gdMxAScEYMr4AJOH//+Eu7DFHj6nwI+momYAZduCtBGnwu4YbqDn2kGzMARAeZyesAEIg7g6Gdon+PSupVLdwOXzwjfoxoJwLcR0z43cHBnvpnYGOQTr4cPk89VEW69cQD7ELTGm7j8XIs38N8MNP//hoYSw733wDMhHSYYGf6D+3MXl0H5VikdPoerB5oxrl/mExjhOebyY2Eu1sv4Y1/DZZGJk3Uss+u0LVfJ4UnEaX9vTL3gUgZy/zFpOZjL4TyY36TZQa5Slt8e7Y2PjMarlFD+c91h7eox9Js9g71+L4gDjf+SBp+Mpuo+v46oJlzt+IHHDwtFL/SNx6KjI/X0npS9ygtGGFEzYP3kB5P5gGnKp/V8uWWe+4d5PCBYbgmO1VOEqFwNVHn/tzwcHnhZQGKkwadwVHOqeHmrrHqEgNfPAmngjuSOFupWR5nJjOY9EcRXFiMQ0uAzhQvEllDZVTroB6x83Cyk7ToMaJqBz4xbtZELqQtp8HFnNdWPoZ1LnAj1oHusdFLoFmA1YVUrMD0SwUXo9tay3kwGV07DS8ay4MI/q9UZ4zSV0eNFdVHdRMWZ5J0P4WpJgw8gDnAhTmgGQUq97tGZCU/ocgprhJeYAkRVkR1UEdLiM5zFtBw2yIJeL/DCXaVRV5B7Uqdx1JQjq26Mhpzw1sWnYEOdDKE48AbFat5AJg1Ti+GCPv/cFDEOPlDFHBdH5g9afHxKmeMPAo+ixyCThqms3o2/XZO43Sc4MMBXTbgElZ1Ii4+jHPHB9X0v18RUetPA5nPSiWH4KG6dQE3ozOKbKaMR2CKCjgdljUKLD/+eZK8XeOLKEUbEmmSZd2WOjuu1zRDdru6a6psN1convcpy0yfAkjrF0NnKKG3O2IZ1O+ZSdqxbnHartw8jwC8abO/9FilPiAXLD6bwFVPB9bIOl9Ir2CDoWRt2nh2pvTfSYl+491+wGTg5NugHHbYqmktcmDR0ZhvZYZ7FmZbhvLceeMtDkVfNxxvn5DJPOFDVlXl2KnSM6TxTamQ/dieFCSd2+OqU/F4ajongKyUfmlOTPaLqaqn2hrPgb/41+m/jtsb2JcW+KpKp36JPc109/um//0CU36G4B/YaCRZCILZ4QzQRDI68nWmIjgMTZlZH15GBBYMnxhKjY3yZ44MeONAoMyxoOE04xMbgMXpQz4+LKGB2n/Dpe5Qn2ss1vGgCDOIdVPSstu98bAQeT47I04yfffQf7z777jH8HWqwOWT3Cd5Uow+xKKyQ2CgxA0GSVpAQ6ichSzr/yfs3wfX73yTcoUYXKnOMWuF6mvCMCHyixByaYbaAXj4e83gSo7IhaujJ3/6cG5aOf0y+Swkmk1ZWhxPdcbw2eIMsHY/Dps+OJYi5rGkNN4F33PZ8dHQ0KtfrLsCl4UNP8guQawK6+0QV9zUeHj83W2W5OXnsxNhINNpLtNCliqtkATdN9TBsMC6XIUObX7zG6d0/+c9aS2LuCcslDlPvdIPlp/we0c4XGjkZo1GdW4Ihs0D6BSbdpxbmQ5sP3wRg64v/qrU8KfsE8VU+1cCpYlC7DGIsPawfL+DE9ySjoPuL6S6MArryzsfgwm+OvzanaZSVcETRQWlHzWY7biYW7wUsyb3l9WAtdPRsGj+yHUnjtyG99Pj7I58/8/L7T93CXVU/vyTbfcLhq+kewM9hYkHCHEYE1kJHCI0YDpcIgnzO7w8NBP1f4a+iUGwqSl5EhgBOLqt3NGwOaxoXajtOdTcntH9Z2n3CXYvVjlNgPLV7MT1qV571kNqJYV7owy4grh90X7LyIKOzmomY5lTLeD0Wfmiho5H+5ZrMoZl0mafx6KosZXdV0z9DQXLf1wK0rMuhXmnSmdNjnsbCXKzEummrOJza76mvYiR4kW4kvVdYQIGyV91jv1Z0la1uWn2b7dXLpIK4ohcNn1I0hQKVb94qrAnhdQ+mAO6RrJcte8caRVBeSdJ7kjmYpyl95mkspsLCRA4TkhMKsZ6YB2PO1QVWJkbcsneaOBux4qhAz9qc2KWk3iAd8rNso+1MBijmy1+NkqXcMZkuNO83gCUHXSQOJD6PUy1DHrK7SjdiFUK5yuvErIs5XzN/Ab4NhZE9kQZ0vJ7Rsm4IDWGiHK3bRTV5v8SFKxbR2s6pYh4/G6xRidUHby9f6cJ7kl0T4XwztwQI9R48OlsObQ1xHdaDuC52A17+rxPu8WbK2MabuYlLb3Tsgd896IC2dKhlNbPva4H1e8HU21/HpjKUfms7BqHRGMvGozFQr0LWKFjQe2IkEX0k29yNEg+OcU2ZTnyxzGO8cFCBjnrgsBBhkH8KByY4CgXO2FhT6YAEb7GL/W7xMMQh+yEFshQRacqGQHYxp8xrs6tw2v5QFHabwRPN5eOPcqOBd+ygz4rDVCcZXWT0oOhWYaL7a55PL9niqAvs2Fis92RdwX7VwRiqg2tvXKdlo2QLnT7QB6PRREteEes/MTYyOtaiV8rsBjwjI3VFtd6FPlwdGXnt9tM1uzHaHAO//+9bl/9ntHY3RpvjDbiZ5dlXa3ZjtDlu/y/cC/aJ/7tZPeu+wCZ0MM1/8qs7pPsMPPlbrmZeqt2N0eYYgA6z+V/cf6d0H7D+xTeXEs8fvzX8+Z3R4ga2Rt+/9dYD0TuEzl3cxV3cxV3cRc34f8fQL+RKBHu8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l-PL" sz="1900" b="1" i="0" u="none" strike="noStrike" kern="1200" cap="none" spc="0" normalizeH="0" baseline="3600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1988840"/>
            <a:ext cx="1587624" cy="166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7355" y="1806923"/>
            <a:ext cx="1680869" cy="2028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3" name="Picture 13" descr="https://ocdn.eu/pulscms-transforms/1/ZLDktkqTURBXy9mODE2NGQwNmEwYjNhNmRkMjM5NmE4OTM3MDdlMWY0MS5qcGVnkpUDAA_NAuHNAZ-TBc0BpM0BL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713" y="4149080"/>
            <a:ext cx="2488332" cy="1777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5" name="Picture 15" descr="https://cdnimg.webstaurantstore.com/images/products/large/123922/1914519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4100085"/>
            <a:ext cx="2061404" cy="20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-252536" y="6165304"/>
            <a:ext cx="52578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STOŻEK</a:t>
            </a:r>
            <a:endParaRPr kumimoji="0" lang="en-US" altLang="pl-PL" sz="2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5076056" y="6161489"/>
            <a:ext cx="4141068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OSTROSŁUP</a:t>
            </a:r>
            <a:endParaRPr kumimoji="0" lang="en-US" altLang="pl-PL" sz="2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F1B7915C-A497-83A4-27BC-24BC6788E0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8E1AC108-FACC-CE97-B9EA-8C69C8E255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753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5" y="1714510"/>
            <a:ext cx="6743700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9A4940C4-88F4-5996-026F-7564C443E5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07FA4A5F-D1CD-3D0F-B85F-69F2F82E5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38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563" y="1628775"/>
            <a:ext cx="6732587" cy="499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B9A85622-16CE-225D-F968-B4581C9195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88923188-9B23-5CB5-756C-698E33C2D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968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1"/>
          <p:cNvSpPr>
            <a:spLocks noChangeArrowheads="1"/>
          </p:cNvSpPr>
          <p:nvPr/>
        </p:nvSpPr>
        <p:spPr bwMode="auto">
          <a:xfrm>
            <a:off x="0" y="1628775"/>
            <a:ext cx="9144000" cy="1354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Hugh M. Rockwell </a:t>
            </a:r>
            <a:r>
              <a:rPr kumimoji="0" lang="en-US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(1890–1957) and </a:t>
            </a:r>
            <a:r>
              <a:rPr kumimoji="0" lang="en-US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Stanley P. Rockwell </a:t>
            </a:r>
            <a:r>
              <a:rPr kumimoji="0" lang="en-US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(1886–1940) from Connecticut in the United States co-invented the "Rockwell hardness tester," a differential-depth machine. They applied for a patent on July 15, 1914</a:t>
            </a:r>
            <a:endParaRPr kumimoji="0" lang="pl-PL" altLang="pl-PL" sz="1900" b="1" i="0" u="none" strike="noStrike" kern="1200" cap="none" spc="0" normalizeH="0" baseline="0" noProof="0" dirty="0">
              <a:ln>
                <a:noFill/>
              </a:ln>
              <a:solidFill>
                <a:srgbClr val="333399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8" name="Picture 2" descr="Znalezione obrazy dla zapytania rockwell hardn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68638"/>
            <a:ext cx="5103813" cy="280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" descr="Znalezione obrazy dla zapytania rockwell hardnes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3" y="4181475"/>
            <a:ext cx="3814762" cy="110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4">
            <a:extLst>
              <a:ext uri="{FF2B5EF4-FFF2-40B4-BE49-F238E27FC236}">
                <a16:creationId xmlns:a16="http://schemas.microsoft.com/office/drawing/2014/main" id="{BC7F7272-AE7C-B734-13EB-E7A8CBB25C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F7111CB0-64AF-6F5B-063D-63AF2EB325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098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8"/>
          <p:cNvSpPr>
            <a:spLocks noChangeArrowheads="1"/>
          </p:cNvSpPr>
          <p:nvPr/>
        </p:nvSpPr>
        <p:spPr bwMode="auto">
          <a:xfrm>
            <a:off x="0" y="1340768"/>
            <a:ext cx="9144000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Metoda </a:t>
            </a:r>
            <a:r>
              <a:rPr kumimoji="0" lang="pl-PL" altLang="pl-PL" sz="1900" b="1" i="0" u="none" strike="noStrike" kern="1200" cap="none" spc="0" normalizeH="0" baseline="0" noProof="0" dirty="0" err="1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Brinella</a:t>
            </a:r>
            <a:r>
              <a:rPr kumimoji="0" lang="pl-PL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1900 – Szwed </a:t>
            </a:r>
            <a:r>
              <a:rPr kumimoji="0" lang="pl-PL" altLang="pl-PL" sz="1900" b="1" i="0" u="none" strike="noStrike" kern="1200" cap="none" spc="0" normalizeH="0" baseline="0" noProof="0" dirty="0" err="1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Johan</a:t>
            </a:r>
            <a:r>
              <a:rPr kumimoji="0" lang="pl-PL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August </a:t>
            </a:r>
            <a:r>
              <a:rPr kumimoji="0" lang="pl-PL" altLang="pl-PL" sz="1900" b="1" i="0" u="none" strike="noStrike" kern="1200" cap="none" spc="0" normalizeH="0" baseline="0" noProof="0" dirty="0" err="1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Brinell</a:t>
            </a:r>
            <a:r>
              <a:rPr kumimoji="0" lang="pl-PL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pic>
        <p:nvPicPr>
          <p:cNvPr id="8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112" y="2060848"/>
            <a:ext cx="1895475" cy="200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Obraz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62" y="4581128"/>
            <a:ext cx="6156176" cy="1667559"/>
          </a:xfrm>
          <a:prstGeom prst="rect">
            <a:avLst/>
          </a:prstGeom>
        </p:spPr>
      </p:pic>
      <p:sp>
        <p:nvSpPr>
          <p:cNvPr id="11" name="Rectangle 4">
            <a:extLst>
              <a:ext uri="{FF2B5EF4-FFF2-40B4-BE49-F238E27FC236}">
                <a16:creationId xmlns:a16="http://schemas.microsoft.com/office/drawing/2014/main" id="{659641CD-BA77-B103-6283-2DABEA2F4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C51C8247-37D4-9C96-BF0C-D0CA76D810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94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8" y="1628775"/>
            <a:ext cx="8970962" cy="447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7EE342EC-CEF5-4544-C892-AF827CDE6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633E492F-74D7-2FC8-3170-A3310941AD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970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1"/>
          <p:cNvSpPr>
            <a:spLocks noChangeArrowheads="1"/>
          </p:cNvSpPr>
          <p:nvPr/>
        </p:nvSpPr>
        <p:spPr bwMode="auto">
          <a:xfrm>
            <a:off x="200001" y="1455748"/>
            <a:ext cx="8188423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2D2D8A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Metoda Vickersa 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2D2D8A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1921 - </a:t>
            </a:r>
            <a:r>
              <a:rPr kumimoji="0" lang="en-US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2D2D8A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Robert L. Smith and George E. Sandland at </a:t>
            </a:r>
            <a:r>
              <a:rPr kumimoji="0" lang="en-US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Vickers Ltd</a:t>
            </a:r>
            <a:endParaRPr kumimoji="0" lang="pl-PL" altLang="pl-PL" sz="19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01" y="2213978"/>
            <a:ext cx="5407771" cy="4323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Obraz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772" y="3845507"/>
            <a:ext cx="3502521" cy="1985183"/>
          </a:xfrm>
          <a:prstGeom prst="rect">
            <a:avLst/>
          </a:prstGeom>
        </p:spPr>
      </p:pic>
      <p:sp>
        <p:nvSpPr>
          <p:cNvPr id="11" name="Rectangle 4">
            <a:extLst>
              <a:ext uri="{FF2B5EF4-FFF2-40B4-BE49-F238E27FC236}">
                <a16:creationId xmlns:a16="http://schemas.microsoft.com/office/drawing/2014/main" id="{BAE14997-ADEF-6F96-CC92-291098FC73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0D42B77C-608F-A07C-08ED-3E2E81DA36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903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772816"/>
            <a:ext cx="6198727" cy="439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Obraz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239" y="1985525"/>
            <a:ext cx="2667000" cy="3571875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F7688AC0-EF62-A0DA-5AE4-56DCC5131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647C099E-B7F9-CA84-7F0F-E7CDE4351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860" y="0"/>
            <a:ext cx="201614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3">
            <a:extLst>
              <a:ext uri="{FF2B5EF4-FFF2-40B4-BE49-F238E27FC236}">
                <a16:creationId xmlns:a16="http://schemas.microsoft.com/office/drawing/2014/main" id="{965A7809-398F-98EA-8D2B-B6D9AD13B6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600" y="1025249"/>
            <a:ext cx="5976937" cy="334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5434" tIns="37716" rIns="75434" bIns="37716" anchor="ctr"/>
          <a:lstStyle/>
          <a:p>
            <a:pPr algn="ctr" eaLnBrk="1" hangingPunct="1">
              <a:defRPr/>
            </a:pPr>
            <a:r>
              <a:rPr lang="pl-PL" sz="1400" baseline="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wykład 2, 10.X.2022</a:t>
            </a:r>
          </a:p>
        </p:txBody>
      </p:sp>
    </p:spTree>
    <p:extLst>
      <p:ext uri="{BB962C8B-B14F-4D97-AF65-F5344CB8AC3E}">
        <p14:creationId xmlns:p14="http://schemas.microsoft.com/office/powerpoint/2010/main" val="454142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" y="3114675"/>
            <a:ext cx="3765550" cy="321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" y="1438275"/>
            <a:ext cx="74580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3" y="1989138"/>
            <a:ext cx="8305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100" y="6327775"/>
            <a:ext cx="866775" cy="23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 descr="http://www.acmin.agh.edu.pl/images/Laboratoria/08/02/3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5838" y="3076575"/>
            <a:ext cx="2160587" cy="323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7825" y="6356350"/>
            <a:ext cx="838200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4">
            <a:extLst>
              <a:ext uri="{FF2B5EF4-FFF2-40B4-BE49-F238E27FC236}">
                <a16:creationId xmlns:a16="http://schemas.microsoft.com/office/drawing/2014/main" id="{9EE5F34C-F192-12A1-5DA9-E4E6602990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6" name="Obraz 15">
            <a:extLst>
              <a:ext uri="{FF2B5EF4-FFF2-40B4-BE49-F238E27FC236}">
                <a16:creationId xmlns:a16="http://schemas.microsoft.com/office/drawing/2014/main" id="{17FE5C69-7573-0A4B-0134-93BEBAA70D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7376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471613"/>
            <a:ext cx="4645025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938" y="3948113"/>
            <a:ext cx="3543300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816100"/>
            <a:ext cx="2909888" cy="1865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4">
            <a:extLst>
              <a:ext uri="{FF2B5EF4-FFF2-40B4-BE49-F238E27FC236}">
                <a16:creationId xmlns:a16="http://schemas.microsoft.com/office/drawing/2014/main" id="{B6125869-0864-5217-88B2-833F0DAA1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16C0AD2E-1867-9C0A-A165-247DEE4C53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766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88" y="1628775"/>
            <a:ext cx="5162550" cy="368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2738" y="1463675"/>
            <a:ext cx="2200275" cy="279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925" y="3068638"/>
            <a:ext cx="2247900" cy="336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4">
            <a:extLst>
              <a:ext uri="{FF2B5EF4-FFF2-40B4-BE49-F238E27FC236}">
                <a16:creationId xmlns:a16="http://schemas.microsoft.com/office/drawing/2014/main" id="{B1FAE374-79FA-2F1E-69E8-40D381732D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71D082F5-E404-AD04-05E8-40CF367192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810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5C7B43F6-2550-4935-8D1C-924BA2E69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47" y="1458294"/>
            <a:ext cx="8324850" cy="4895850"/>
          </a:xfrm>
          <a:prstGeom prst="rect">
            <a:avLst/>
          </a:prstGeom>
        </p:spPr>
      </p:pic>
      <p:sp>
        <p:nvSpPr>
          <p:cNvPr id="3" name="Prostokąt 2">
            <a:extLst>
              <a:ext uri="{FF2B5EF4-FFF2-40B4-BE49-F238E27FC236}">
                <a16:creationId xmlns:a16="http://schemas.microsoft.com/office/drawing/2014/main" id="{D5301373-9491-44C1-A5F6-5C325E2EA0C4}"/>
              </a:ext>
            </a:extLst>
          </p:cNvPr>
          <p:cNvSpPr/>
          <p:nvPr/>
        </p:nvSpPr>
        <p:spPr>
          <a:xfrm>
            <a:off x="-22275" y="6233993"/>
            <a:ext cx="9144000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2D2D8A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1812 - niemiecki mineralog Friedrich Mohs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8BDF424D-D2A9-4329-9FD8-926E875994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482" y="4252718"/>
            <a:ext cx="2095500" cy="2095500"/>
          </a:xfrm>
          <a:prstGeom prst="rect">
            <a:avLst/>
          </a:prstGeom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2EEE1DC6-C42C-3B6E-4283-36E6D1A509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5E56E0F9-68EE-5012-2681-B87E539825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72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78A682DE-16C0-4421-8654-D9477A83D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19" y="1438275"/>
            <a:ext cx="6662762" cy="5126046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0D2BF575-5135-DEFB-08A9-C7A3A72009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5A2AC272-D0F9-8223-486C-192E3DD4D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6519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B260D1FB-8EA8-41B1-B4CD-F6CEC3FFD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5" name="Picture 2" descr="Video Lectures &gt;&gt; – TechMechlearnbystgade">
            <a:extLst>
              <a:ext uri="{FF2B5EF4-FFF2-40B4-BE49-F238E27FC236}">
                <a16:creationId xmlns:a16="http://schemas.microsoft.com/office/drawing/2014/main" id="{B2025A01-6F10-6C48-821F-E2B460DAC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573" y="0"/>
            <a:ext cx="1911427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1AC6FD67-71AC-E84D-BD5A-233E5FEAA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" y="1438275"/>
            <a:ext cx="8963025" cy="159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267F2202-D0E2-674F-B3DA-CC87712A420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35" y="3188639"/>
            <a:ext cx="2116361" cy="2920659"/>
          </a:xfrm>
          <a:prstGeom prst="rect">
            <a:avLst/>
          </a:prstGeom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C1B9D8B6-E214-8940-BF7A-F9FBA889F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634" y="2924944"/>
            <a:ext cx="6388100" cy="344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728A97ED-8682-654A-8CBC-69E20EBAC8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9324" y="5805264"/>
            <a:ext cx="2323162" cy="77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4085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80F149E7-5CED-4793-BDDC-B1FE8791B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08" y="0"/>
            <a:ext cx="1444860" cy="144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C3F8F7-5A3C-411D-A192-2A372807E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898" y="1556792"/>
            <a:ext cx="5546204" cy="4847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4">
            <a:extLst>
              <a:ext uri="{FF2B5EF4-FFF2-40B4-BE49-F238E27FC236}">
                <a16:creationId xmlns:a16="http://schemas.microsoft.com/office/drawing/2014/main" id="{A46D3B49-A193-DD48-BE32-C5797536A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</p:spTree>
    <p:extLst>
      <p:ext uri="{BB962C8B-B14F-4D97-AF65-F5344CB8AC3E}">
        <p14:creationId xmlns:p14="http://schemas.microsoft.com/office/powerpoint/2010/main" val="3072652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80F149E7-5CED-4793-BDDC-B1FE8791B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40" y="0"/>
            <a:ext cx="1444860" cy="1440000"/>
          </a:xfrm>
          <a:prstGeom prst="rect">
            <a:avLst/>
          </a:prstGeom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568154CB-0F58-46BD-9D2F-CF3154117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90" y="1874168"/>
            <a:ext cx="8847419" cy="3489920"/>
          </a:xfrm>
          <a:prstGeom prst="rect">
            <a:avLst/>
          </a:prstGeom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616D881C-D12A-C842-8E8D-54E158A972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5860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</p:spTree>
    <p:extLst>
      <p:ext uri="{BB962C8B-B14F-4D97-AF65-F5344CB8AC3E}">
        <p14:creationId xmlns:p14="http://schemas.microsoft.com/office/powerpoint/2010/main" val="3858819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2" y="1474068"/>
            <a:ext cx="7053796" cy="5123284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557984D6-E02E-2626-0521-EA3AAC85EE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40" y="0"/>
            <a:ext cx="1444860" cy="1440000"/>
          </a:xfrm>
          <a:prstGeom prst="rect">
            <a:avLst/>
          </a:prstGeom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DD45C260-984A-B862-93AA-4B4887046D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5860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</p:spTree>
    <p:extLst>
      <p:ext uri="{BB962C8B-B14F-4D97-AF65-F5344CB8AC3E}">
        <p14:creationId xmlns:p14="http://schemas.microsoft.com/office/powerpoint/2010/main" val="125407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FAED61-3EFE-471D-8BFD-462A2979D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850" y="1468438"/>
            <a:ext cx="7099300" cy="499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611D3BFC-0516-09B2-EF43-C6EA5F7C2C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40" y="0"/>
            <a:ext cx="1444860" cy="1440000"/>
          </a:xfrm>
          <a:prstGeom prst="rect">
            <a:avLst/>
          </a:prstGeom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05FE7F72-8C42-E5B8-942A-E4B9F92785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5860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</p:spTree>
    <p:extLst>
      <p:ext uri="{BB962C8B-B14F-4D97-AF65-F5344CB8AC3E}">
        <p14:creationId xmlns:p14="http://schemas.microsoft.com/office/powerpoint/2010/main" val="1764956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9788BC-840C-4C3E-8516-FF572ADE6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88" y="1438275"/>
            <a:ext cx="7381875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rostokąt 5">
            <a:extLst>
              <a:ext uri="{FF2B5EF4-FFF2-40B4-BE49-F238E27FC236}">
                <a16:creationId xmlns:a16="http://schemas.microsoft.com/office/drawing/2014/main" id="{3CAE60C2-EC7D-5642-89D3-102D8D4D8434}"/>
              </a:ext>
            </a:extLst>
          </p:cNvPr>
          <p:cNvSpPr/>
          <p:nvPr/>
        </p:nvSpPr>
        <p:spPr>
          <a:xfrm>
            <a:off x="0" y="6577607"/>
            <a:ext cx="9144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1200" b="0" baseline="0" dirty="0">
                <a:solidFill>
                  <a:schemeClr val="bg1"/>
                </a:solidFill>
              </a:rPr>
              <a:t>źródło: S. Dymek „Podstawy nauki o materiałach”, wykład </a:t>
            </a:r>
            <a:r>
              <a:rPr lang="pl-PL" sz="1200" b="0" baseline="0" dirty="0" err="1">
                <a:solidFill>
                  <a:schemeClr val="bg1"/>
                </a:solidFill>
              </a:rPr>
              <a:t>WIMiR</a:t>
            </a:r>
            <a:r>
              <a:rPr lang="pl-PL" sz="1200" b="0" baseline="0" dirty="0">
                <a:solidFill>
                  <a:schemeClr val="bg1"/>
                </a:solidFill>
              </a:rPr>
              <a:t> AGH  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00E58AD-5325-2C89-F174-68415823FF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82B39F74-76DA-6F73-C09B-B5F527C1C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860" y="0"/>
            <a:ext cx="201614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13">
            <a:extLst>
              <a:ext uri="{FF2B5EF4-FFF2-40B4-BE49-F238E27FC236}">
                <a16:creationId xmlns:a16="http://schemas.microsoft.com/office/drawing/2014/main" id="{AFD664FB-2AF9-EEE0-9600-4930A03B43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600" y="1025249"/>
            <a:ext cx="5976937" cy="334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5434" tIns="37716" rIns="75434" bIns="37716" anchor="ctr"/>
          <a:lstStyle/>
          <a:p>
            <a:pPr algn="ctr" eaLnBrk="1" hangingPunct="1">
              <a:defRPr/>
            </a:pPr>
            <a:r>
              <a:rPr lang="pl-PL" sz="1400" baseline="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wykład 2, 10.X.2022</a:t>
            </a:r>
          </a:p>
        </p:txBody>
      </p:sp>
    </p:spTree>
    <p:extLst>
      <p:ext uri="{BB962C8B-B14F-4D97-AF65-F5344CB8AC3E}">
        <p14:creationId xmlns:p14="http://schemas.microsoft.com/office/powerpoint/2010/main" val="3176133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31624D7F-A98C-4C9A-8581-C08EA372C5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3503613"/>
            <a:ext cx="5397500" cy="266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8">
            <a:extLst>
              <a:ext uri="{FF2B5EF4-FFF2-40B4-BE49-F238E27FC236}">
                <a16:creationId xmlns:a16="http://schemas.microsoft.com/office/drawing/2014/main" id="{969287E7-E2CB-46A7-BCA4-CB3E8D307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900" y="1558925"/>
            <a:ext cx="3937000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097F9C04-8D07-4B1D-8478-829625970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1850" y="5732463"/>
            <a:ext cx="5772150" cy="86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0656768F-D51B-4C73-9604-2FF0ADFAA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425" y="5189538"/>
            <a:ext cx="5676900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9D629117-D378-26CE-F12F-3918963D1F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40" y="0"/>
            <a:ext cx="1444860" cy="1440000"/>
          </a:xfrm>
          <a:prstGeom prst="rect">
            <a:avLst/>
          </a:prstGeom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723D4EA8-43E3-054A-691D-EEF9A8C9FB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5860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</p:spTree>
    <p:extLst>
      <p:ext uri="{BB962C8B-B14F-4D97-AF65-F5344CB8AC3E}">
        <p14:creationId xmlns:p14="http://schemas.microsoft.com/office/powerpoint/2010/main" val="27350507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uders">
            <a:hlinkClick r:id="" action="ppaction://media"/>
            <a:extLst>
              <a:ext uri="{FF2B5EF4-FFF2-40B4-BE49-F238E27FC236}">
                <a16:creationId xmlns:a16="http://schemas.microsoft.com/office/drawing/2014/main" id="{3575D1B2-6483-463B-A7DF-D242A07715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8303" y="2060848"/>
            <a:ext cx="5407393" cy="4055545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CDD51CF8-D177-49F1-75B3-A47CD2EA34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40" y="0"/>
            <a:ext cx="1444860" cy="1440000"/>
          </a:xfrm>
          <a:prstGeom prst="rect">
            <a:avLst/>
          </a:prstGeom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F6178FCC-69FD-8566-9E51-E2166F1A9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5860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</p:spTree>
    <p:extLst>
      <p:ext uri="{BB962C8B-B14F-4D97-AF65-F5344CB8AC3E}">
        <p14:creationId xmlns:p14="http://schemas.microsoft.com/office/powerpoint/2010/main" val="211311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1E4BEDBA-C89A-43CA-998D-8B1F721CE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8AAE6BB-F413-4D88-B466-0B6D114C3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1484313"/>
            <a:ext cx="8791575" cy="107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319CC-003A-44B5-8029-991676CE8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975" y="2555875"/>
            <a:ext cx="5154613" cy="399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7">
            <a:extLst>
              <a:ext uri="{FF2B5EF4-FFF2-40B4-BE49-F238E27FC236}">
                <a16:creationId xmlns:a16="http://schemas.microsoft.com/office/drawing/2014/main" id="{C4EE25AA-04D6-4C07-9ECC-3EBCECF294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447328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praktyka przemysłowa….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2013</a:t>
            </a:r>
            <a:endParaRPr kumimoji="0" lang="en-US" altLang="pl-PL" sz="2000" b="1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761002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4">
            <a:extLst>
              <a:ext uri="{FF2B5EF4-FFF2-40B4-BE49-F238E27FC236}">
                <a16:creationId xmlns:a16="http://schemas.microsoft.com/office/drawing/2014/main" id="{D5553F1C-4F40-4F52-9DE8-B9545F31D4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5294" y="600075"/>
            <a:ext cx="3173413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defTabSz="75565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defTabSz="75565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defTabSz="75565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defTabSz="7556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defTabSz="75565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marL="0" marR="0" lvl="0" indent="0" algn="ctr" defTabSz="75565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19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MATERIAŁY METALICZNE</a:t>
            </a: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CDFCCBA9-B9A0-47C0-A77E-AC0A651E1B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3532" y="908050"/>
            <a:ext cx="5976937" cy="334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5434" tIns="37716" rIns="75434" bIns="37716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Verdana" pitchFamily="34" charset="0"/>
                <a:ea typeface="+mn-ea"/>
                <a:cs typeface="+mn-cs"/>
              </a:rPr>
              <a:t>ODKSZTAŁCENIE I REKRYSTALIZACJA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1E4BEDBA-C89A-43CA-998D-8B1F721CE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7">
            <a:extLst>
              <a:ext uri="{FF2B5EF4-FFF2-40B4-BE49-F238E27FC236}">
                <a16:creationId xmlns:a16="http://schemas.microsoft.com/office/drawing/2014/main" id="{FFEB9816-191A-4068-BC04-B5F82CF74B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44624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praktyka przemysłowa….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2013</a:t>
            </a:r>
            <a:endParaRPr kumimoji="0" lang="en-US" altLang="pl-PL" sz="2000" b="1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  <p:pic>
        <p:nvPicPr>
          <p:cNvPr id="4" name="Picture 2" descr="Znalezione obrazy dla zapytania swellex">
            <a:extLst>
              <a:ext uri="{FF2B5EF4-FFF2-40B4-BE49-F238E27FC236}">
                <a16:creationId xmlns:a16="http://schemas.microsoft.com/office/drawing/2014/main" id="{D20CA5FA-35A0-4F38-A599-CD06F272F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5" y="6350"/>
            <a:ext cx="9191625" cy="546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5366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1E4BEDBA-C89A-43CA-998D-8B1F721CE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6" descr="Znalezione obrazy dla zapytania swellex">
            <a:extLst>
              <a:ext uri="{FF2B5EF4-FFF2-40B4-BE49-F238E27FC236}">
                <a16:creationId xmlns:a16="http://schemas.microsoft.com/office/drawing/2014/main" id="{0DCCE7D9-C676-47F9-85F6-A1475A835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575" y="4387850"/>
            <a:ext cx="2501900" cy="187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 descr="Znalezione obrazy dla zapytania swellex">
            <a:extLst>
              <a:ext uri="{FF2B5EF4-FFF2-40B4-BE49-F238E27FC236}">
                <a16:creationId xmlns:a16="http://schemas.microsoft.com/office/drawing/2014/main" id="{7685E5D0-0E6D-4429-B1C7-D26AC98AA1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4540250"/>
            <a:ext cx="2651125" cy="177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Znalezione obrazy dla zapytania swellex">
            <a:extLst>
              <a:ext uri="{FF2B5EF4-FFF2-40B4-BE49-F238E27FC236}">
                <a16:creationId xmlns:a16="http://schemas.microsoft.com/office/drawing/2014/main" id="{F397975E-828B-4FA2-AA8D-3D2A807CD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138" y="4413250"/>
            <a:ext cx="2582862" cy="156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Obraz 3">
            <a:extLst>
              <a:ext uri="{FF2B5EF4-FFF2-40B4-BE49-F238E27FC236}">
                <a16:creationId xmlns:a16="http://schemas.microsoft.com/office/drawing/2014/main" id="{211565BE-BFAC-4F64-8537-FB8EAB5B6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1628775"/>
            <a:ext cx="5964237" cy="225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7">
            <a:extLst>
              <a:ext uri="{FF2B5EF4-FFF2-40B4-BE49-F238E27FC236}">
                <a16:creationId xmlns:a16="http://schemas.microsoft.com/office/drawing/2014/main" id="{1CD1DBC6-5EB5-E247-8045-2D33EBD672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447328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praktyka przemysłowa….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2013</a:t>
            </a:r>
            <a:endParaRPr kumimoji="0" lang="en-US" altLang="pl-PL" sz="2000" b="1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499990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1E4BEDBA-C89A-43CA-998D-8B1F721CE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 descr="Podobny obraz">
            <a:extLst>
              <a:ext uri="{FF2B5EF4-FFF2-40B4-BE49-F238E27FC236}">
                <a16:creationId xmlns:a16="http://schemas.microsoft.com/office/drawing/2014/main" id="{FE8E7333-F998-4DFD-94F7-0AF2064AB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0" y="1628775"/>
            <a:ext cx="3811588" cy="25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" descr="Znalezione obrazy dla zapytania kotwy górnicze">
            <a:extLst>
              <a:ext uri="{FF2B5EF4-FFF2-40B4-BE49-F238E27FC236}">
                <a16:creationId xmlns:a16="http://schemas.microsoft.com/office/drawing/2014/main" id="{164BA3EA-B344-46A2-8F54-58F0C857E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825" y="1628775"/>
            <a:ext cx="3902075" cy="25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7">
            <a:extLst>
              <a:ext uri="{FF2B5EF4-FFF2-40B4-BE49-F238E27FC236}">
                <a16:creationId xmlns:a16="http://schemas.microsoft.com/office/drawing/2014/main" id="{244D8B3D-1370-0949-8017-ECE210F356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447328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praktyka przemysłowa….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2013</a:t>
            </a:r>
            <a:endParaRPr kumimoji="0" lang="en-US" altLang="pl-PL" sz="2000" b="1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744182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1E4BEDBA-C89A-43CA-998D-8B1F721CE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B133D1FB-437E-4825-9339-B6C8C85A7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1484313"/>
            <a:ext cx="8791575" cy="107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265B804B-E12C-433F-AEB3-FF891701FD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975" y="2555875"/>
            <a:ext cx="5154613" cy="399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7">
            <a:extLst>
              <a:ext uri="{FF2B5EF4-FFF2-40B4-BE49-F238E27FC236}">
                <a16:creationId xmlns:a16="http://schemas.microsoft.com/office/drawing/2014/main" id="{7A30405E-2F02-9941-B130-E032FE52B8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447328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praktyka przemysłowa….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2013</a:t>
            </a:r>
            <a:endParaRPr kumimoji="0" lang="en-US" altLang="pl-PL" sz="2000" b="1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474369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1E4BEDBA-C89A-43CA-998D-8B1F721CE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Obraz 6">
            <a:extLst>
              <a:ext uri="{FF2B5EF4-FFF2-40B4-BE49-F238E27FC236}">
                <a16:creationId xmlns:a16="http://schemas.microsoft.com/office/drawing/2014/main" id="{56245888-0C77-4484-B9E8-33BE795D7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0" y="1700213"/>
            <a:ext cx="5759450" cy="460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7">
            <a:extLst>
              <a:ext uri="{FF2B5EF4-FFF2-40B4-BE49-F238E27FC236}">
                <a16:creationId xmlns:a16="http://schemas.microsoft.com/office/drawing/2014/main" id="{9B9659EC-29F5-CB48-A67A-77664A91D5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447328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praktyka przemysłowa….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2013</a:t>
            </a:r>
            <a:endParaRPr kumimoji="0" lang="en-US" altLang="pl-PL" sz="2000" b="1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67869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1E4BEDBA-C89A-43CA-998D-8B1F721CE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Obraz 2">
            <a:extLst>
              <a:ext uri="{FF2B5EF4-FFF2-40B4-BE49-F238E27FC236}">
                <a16:creationId xmlns:a16="http://schemas.microsoft.com/office/drawing/2014/main" id="{AE0CDE08-31C1-40DF-8362-2140695AB5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" y="1557338"/>
            <a:ext cx="8439150" cy="493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7">
            <a:extLst>
              <a:ext uri="{FF2B5EF4-FFF2-40B4-BE49-F238E27FC236}">
                <a16:creationId xmlns:a16="http://schemas.microsoft.com/office/drawing/2014/main" id="{CEA64131-08D6-904A-83B7-7B3F0A8DD9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447328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praktyka przemysłowa….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2013</a:t>
            </a:r>
            <a:endParaRPr kumimoji="0" lang="en-US" altLang="pl-PL" sz="2000" b="1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040295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38EF8E3C-3D72-48C8-B343-B2EFFCA564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548680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algn="ctr">
              <a:defRPr/>
            </a:pPr>
            <a:r>
              <a:rPr lang="pl-PL" altLang="pl-PL" sz="2000" kern="0" baseline="0" dirty="0">
                <a:solidFill>
                  <a:srgbClr val="FF0000"/>
                </a:solidFill>
              </a:rPr>
              <a:t>praktyka przemysłowa….</a:t>
            </a:r>
          </a:p>
          <a:p>
            <a:pPr algn="ctr">
              <a:defRPr/>
            </a:pPr>
            <a:r>
              <a:rPr lang="pl-PL" altLang="pl-PL" sz="2000" kern="0" baseline="0" dirty="0">
                <a:solidFill>
                  <a:srgbClr val="FF0000"/>
                </a:solidFill>
              </a:rPr>
              <a:t>2015</a:t>
            </a:r>
            <a:endParaRPr lang="en-US" altLang="pl-PL" sz="2000" kern="0" baseline="0" dirty="0">
              <a:solidFill>
                <a:srgbClr val="FF0000"/>
              </a:solidFill>
            </a:endParaRPr>
          </a:p>
        </p:txBody>
      </p:sp>
      <p:pic>
        <p:nvPicPr>
          <p:cNvPr id="18436" name="Obraz 1">
            <a:extLst>
              <a:ext uri="{FF2B5EF4-FFF2-40B4-BE49-F238E27FC236}">
                <a16:creationId xmlns:a16="http://schemas.microsoft.com/office/drawing/2014/main" id="{19482BDB-13F1-4903-A6E2-9EAF5ED99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7" name="Picture 2">
            <a:extLst>
              <a:ext uri="{FF2B5EF4-FFF2-40B4-BE49-F238E27FC236}">
                <a16:creationId xmlns:a16="http://schemas.microsoft.com/office/drawing/2014/main" id="{B3157216-DE34-46BC-934C-F8D456D51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9863"/>
            <a:ext cx="9170988" cy="95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8" name="Picture 3">
            <a:extLst>
              <a:ext uri="{FF2B5EF4-FFF2-40B4-BE49-F238E27FC236}">
                <a16:creationId xmlns:a16="http://schemas.microsoft.com/office/drawing/2014/main" id="{6D3E7903-6721-4B70-AB33-BD8843D7B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7725" y="2492375"/>
            <a:ext cx="5113338" cy="410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B260D1FB-8EA8-41B1-B4CD-F6CEC3FFD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AFADAF81-3477-E84F-944E-1C3CF1785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2" y="1474068"/>
            <a:ext cx="7053796" cy="5123284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38407FEC-3FA8-394F-9F02-9FD619C5D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860" y="0"/>
            <a:ext cx="201614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83925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68F14CF5-E8F1-47D3-A318-259A68E789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548680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algn="ctr">
              <a:defRPr/>
            </a:pPr>
            <a:r>
              <a:rPr lang="pl-PL" altLang="pl-PL" sz="2000" kern="0" baseline="0" dirty="0">
                <a:solidFill>
                  <a:srgbClr val="FF0000"/>
                </a:solidFill>
              </a:rPr>
              <a:t>praktyka przemysłowa….</a:t>
            </a:r>
          </a:p>
          <a:p>
            <a:pPr algn="ctr">
              <a:defRPr/>
            </a:pPr>
            <a:r>
              <a:rPr lang="pl-PL" altLang="pl-PL" sz="2000" kern="0" baseline="0" dirty="0">
                <a:solidFill>
                  <a:srgbClr val="FF0000"/>
                </a:solidFill>
              </a:rPr>
              <a:t>2015</a:t>
            </a:r>
            <a:endParaRPr lang="en-US" altLang="pl-PL" sz="2000" kern="0" baseline="0" dirty="0">
              <a:solidFill>
                <a:srgbClr val="FF0000"/>
              </a:solidFill>
            </a:endParaRPr>
          </a:p>
        </p:txBody>
      </p:sp>
      <p:pic>
        <p:nvPicPr>
          <p:cNvPr id="19460" name="Obraz 1">
            <a:extLst>
              <a:ext uri="{FF2B5EF4-FFF2-40B4-BE49-F238E27FC236}">
                <a16:creationId xmlns:a16="http://schemas.microsoft.com/office/drawing/2014/main" id="{5FFB7246-EDE8-4783-A531-01A13D6E6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2">
            <a:extLst>
              <a:ext uri="{FF2B5EF4-FFF2-40B4-BE49-F238E27FC236}">
                <a16:creationId xmlns:a16="http://schemas.microsoft.com/office/drawing/2014/main" id="{5794A126-5391-47AF-A080-8AA08F5CD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88" y="1628775"/>
            <a:ext cx="6450012" cy="471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AEE2F38E-F1F5-4A65-8E48-4BDD4DEBB7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548680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algn="ctr">
              <a:defRPr/>
            </a:pPr>
            <a:r>
              <a:rPr lang="pl-PL" altLang="pl-PL" sz="2000" kern="0" baseline="0" dirty="0">
                <a:solidFill>
                  <a:srgbClr val="FF0000"/>
                </a:solidFill>
              </a:rPr>
              <a:t>praktyka przemysłowa….</a:t>
            </a:r>
          </a:p>
          <a:p>
            <a:pPr algn="ctr">
              <a:defRPr/>
            </a:pPr>
            <a:r>
              <a:rPr lang="pl-PL" altLang="pl-PL" sz="2000" kern="0" baseline="0" dirty="0">
                <a:solidFill>
                  <a:srgbClr val="FF0000"/>
                </a:solidFill>
              </a:rPr>
              <a:t>2015</a:t>
            </a:r>
            <a:endParaRPr lang="en-US" altLang="pl-PL" sz="2000" kern="0" baseline="0" dirty="0">
              <a:solidFill>
                <a:srgbClr val="FF0000"/>
              </a:solidFill>
            </a:endParaRPr>
          </a:p>
        </p:txBody>
      </p:sp>
      <p:pic>
        <p:nvPicPr>
          <p:cNvPr id="20484" name="Obraz 1">
            <a:extLst>
              <a:ext uri="{FF2B5EF4-FFF2-40B4-BE49-F238E27FC236}">
                <a16:creationId xmlns:a16="http://schemas.microsoft.com/office/drawing/2014/main" id="{04D6C7DE-B14E-4573-9632-ADBE3B850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Obraz 1">
            <a:extLst>
              <a:ext uri="{FF2B5EF4-FFF2-40B4-BE49-F238E27FC236}">
                <a16:creationId xmlns:a16="http://schemas.microsoft.com/office/drawing/2014/main" id="{F395EB90-C00C-4637-B419-BB854CA5CB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913" y="1473200"/>
            <a:ext cx="6970712" cy="5151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2E430FE0-40F0-4EB6-AAB5-69CB15888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548680"/>
            <a:ext cx="777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algn="ctr">
              <a:defRPr/>
            </a:pPr>
            <a:r>
              <a:rPr lang="pl-PL" altLang="pl-PL" sz="2000" kern="0" baseline="0" dirty="0">
                <a:solidFill>
                  <a:srgbClr val="FF0000"/>
                </a:solidFill>
              </a:rPr>
              <a:t>praktyka przemysłowa….</a:t>
            </a:r>
          </a:p>
          <a:p>
            <a:pPr algn="ctr">
              <a:defRPr/>
            </a:pPr>
            <a:r>
              <a:rPr lang="pl-PL" altLang="pl-PL" sz="2000" kern="0" baseline="0" dirty="0">
                <a:solidFill>
                  <a:srgbClr val="FF0000"/>
                </a:solidFill>
              </a:rPr>
              <a:t>2017</a:t>
            </a:r>
            <a:endParaRPr lang="en-US" altLang="pl-PL" sz="2000" kern="0" baseline="0" dirty="0">
              <a:solidFill>
                <a:srgbClr val="FF0000"/>
              </a:solidFill>
            </a:endParaRPr>
          </a:p>
        </p:txBody>
      </p:sp>
      <p:pic>
        <p:nvPicPr>
          <p:cNvPr id="21508" name="Obraz 1">
            <a:extLst>
              <a:ext uri="{FF2B5EF4-FFF2-40B4-BE49-F238E27FC236}">
                <a16:creationId xmlns:a16="http://schemas.microsoft.com/office/drawing/2014/main" id="{46AD18D1-DF5E-45AD-AC62-71FA86AD4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2">
            <a:extLst>
              <a:ext uri="{FF2B5EF4-FFF2-40B4-BE49-F238E27FC236}">
                <a16:creationId xmlns:a16="http://schemas.microsoft.com/office/drawing/2014/main" id="{7DCAA48C-3DB9-4EDE-B0E3-24C8F4B61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63" y="1557338"/>
            <a:ext cx="8885237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Picture 3">
            <a:extLst>
              <a:ext uri="{FF2B5EF4-FFF2-40B4-BE49-F238E27FC236}">
                <a16:creationId xmlns:a16="http://schemas.microsoft.com/office/drawing/2014/main" id="{2107472B-FA2B-4BA9-A872-73A27C752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8" y="2309813"/>
            <a:ext cx="8970962" cy="313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2E430FE0-40F0-4EB6-AAB5-69CB15888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996952"/>
            <a:ext cx="9143999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algn="ctr">
              <a:defRPr/>
            </a:pPr>
            <a:r>
              <a:rPr lang="pl-PL" altLang="pl-PL" sz="1400" kern="0" baseline="0" dirty="0">
                <a:solidFill>
                  <a:srgbClr val="FF0000"/>
                </a:solidFill>
              </a:rPr>
              <a:t>Tu skończony wykład 3 – 17.X.2022</a:t>
            </a:r>
            <a:endParaRPr lang="en-US" altLang="pl-PL" sz="1400" kern="0" baseline="0" dirty="0">
              <a:solidFill>
                <a:srgbClr val="FF0000"/>
              </a:solidFill>
            </a:endParaRPr>
          </a:p>
        </p:txBody>
      </p:sp>
      <p:pic>
        <p:nvPicPr>
          <p:cNvPr id="21508" name="Obraz 1">
            <a:extLst>
              <a:ext uri="{FF2B5EF4-FFF2-40B4-BE49-F238E27FC236}">
                <a16:creationId xmlns:a16="http://schemas.microsoft.com/office/drawing/2014/main" id="{46AD18D1-DF5E-45AD-AC62-71FA86AD4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8013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610D55-24B7-440E-9575-F667CAE0D0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1370013"/>
            <a:ext cx="2922588" cy="139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CE6D48-25F6-4414-91E0-A1130CB87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" y="1665288"/>
            <a:ext cx="1720850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073A3F8F-BDAF-43CA-9188-C28957D68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900" y="2349500"/>
            <a:ext cx="6388100" cy="421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9D352A2F-0A72-7EB3-40F4-4C4C265146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40" y="0"/>
            <a:ext cx="1444860" cy="1440000"/>
          </a:xfrm>
          <a:prstGeom prst="rect">
            <a:avLst/>
          </a:prstGeom>
        </p:spPr>
      </p:pic>
      <p:sp>
        <p:nvSpPr>
          <p:cNvPr id="12" name="Rectangle 4">
            <a:extLst>
              <a:ext uri="{FF2B5EF4-FFF2-40B4-BE49-F238E27FC236}">
                <a16:creationId xmlns:a16="http://schemas.microsoft.com/office/drawing/2014/main" id="{1FDBFBD8-DF14-4BA4-FA7E-B609A6D137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5860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</p:spTree>
    <p:extLst>
      <p:ext uri="{BB962C8B-B14F-4D97-AF65-F5344CB8AC3E}">
        <p14:creationId xmlns:p14="http://schemas.microsoft.com/office/powerpoint/2010/main" val="2690630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B260D1FB-8EA8-41B1-B4CD-F6CEC3FFD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8407FEC-3FA8-394F-9F02-9FD619C5D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860" y="0"/>
            <a:ext cx="201614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89B25F72-34A5-7F49-B234-E93E1507C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414" y="1574647"/>
            <a:ext cx="6375172" cy="4962491"/>
          </a:xfrm>
          <a:prstGeom prst="rect">
            <a:avLst/>
          </a:prstGeom>
        </p:spPr>
      </p:pic>
      <p:sp>
        <p:nvSpPr>
          <p:cNvPr id="9" name="Prostokąt 8">
            <a:extLst>
              <a:ext uri="{FF2B5EF4-FFF2-40B4-BE49-F238E27FC236}">
                <a16:creationId xmlns:a16="http://schemas.microsoft.com/office/drawing/2014/main" id="{E00BDDF6-8B03-5C4C-9F3E-4A664A500D88}"/>
              </a:ext>
            </a:extLst>
          </p:cNvPr>
          <p:cNvSpPr/>
          <p:nvPr/>
        </p:nvSpPr>
        <p:spPr>
          <a:xfrm>
            <a:off x="-36512" y="6577607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1400" b="0" baseline="0" dirty="0" err="1">
                <a:solidFill>
                  <a:schemeClr val="bg1"/>
                </a:solidFill>
              </a:rPr>
              <a:t>https</a:t>
            </a:r>
            <a:r>
              <a:rPr lang="pl-PL" sz="1400" b="0" baseline="0" dirty="0">
                <a:solidFill>
                  <a:schemeClr val="bg1"/>
                </a:solidFill>
              </a:rPr>
              <a:t>://</a:t>
            </a:r>
            <a:r>
              <a:rPr lang="pl-PL" sz="1400" b="0" baseline="0" dirty="0" err="1">
                <a:solidFill>
                  <a:schemeClr val="bg1"/>
                </a:solidFill>
              </a:rPr>
              <a:t>kmpkm.zut.edu.pl</a:t>
            </a:r>
            <a:r>
              <a:rPr lang="pl-PL" sz="1400" b="0" baseline="0" dirty="0">
                <a:solidFill>
                  <a:schemeClr val="bg1"/>
                </a:solidFill>
              </a:rPr>
              <a:t>/pub/</a:t>
            </a:r>
            <a:r>
              <a:rPr lang="pl-PL" sz="1400" b="0" baseline="0" dirty="0" err="1">
                <a:solidFill>
                  <a:schemeClr val="bg1"/>
                </a:solidFill>
              </a:rPr>
              <a:t>Ogloszenia</a:t>
            </a:r>
            <a:r>
              <a:rPr lang="pl-PL" sz="1400" b="0" baseline="0" dirty="0">
                <a:solidFill>
                  <a:schemeClr val="bg1"/>
                </a:solidFill>
              </a:rPr>
              <a:t>/Konowalski%20Konrad/Skrypty    </a:t>
            </a:r>
          </a:p>
        </p:txBody>
      </p:sp>
    </p:spTree>
    <p:extLst>
      <p:ext uri="{BB962C8B-B14F-4D97-AF65-F5344CB8AC3E}">
        <p14:creationId xmlns:p14="http://schemas.microsoft.com/office/powerpoint/2010/main" val="3923981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B260D1FB-8EA8-41B1-B4CD-F6CEC3FFD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8407FEC-3FA8-394F-9F02-9FD619C5D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860" y="0"/>
            <a:ext cx="201614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rostokąt 8">
            <a:extLst>
              <a:ext uri="{FF2B5EF4-FFF2-40B4-BE49-F238E27FC236}">
                <a16:creationId xmlns:a16="http://schemas.microsoft.com/office/drawing/2014/main" id="{E00BDDF6-8B03-5C4C-9F3E-4A664A500D88}"/>
              </a:ext>
            </a:extLst>
          </p:cNvPr>
          <p:cNvSpPr/>
          <p:nvPr/>
        </p:nvSpPr>
        <p:spPr>
          <a:xfrm>
            <a:off x="-36512" y="6577607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1400" b="0" baseline="0" dirty="0" err="1">
                <a:solidFill>
                  <a:schemeClr val="bg1"/>
                </a:solidFill>
              </a:rPr>
              <a:t>https</a:t>
            </a:r>
            <a:r>
              <a:rPr lang="pl-PL" sz="1400" b="0" baseline="0" dirty="0">
                <a:solidFill>
                  <a:schemeClr val="bg1"/>
                </a:solidFill>
              </a:rPr>
              <a:t>://</a:t>
            </a:r>
            <a:r>
              <a:rPr lang="pl-PL" sz="1400" b="0" baseline="0" dirty="0" err="1">
                <a:solidFill>
                  <a:schemeClr val="bg1"/>
                </a:solidFill>
              </a:rPr>
              <a:t>kmpkm.zut.edu.pl</a:t>
            </a:r>
            <a:r>
              <a:rPr lang="pl-PL" sz="1400" b="0" baseline="0" dirty="0">
                <a:solidFill>
                  <a:schemeClr val="bg1"/>
                </a:solidFill>
              </a:rPr>
              <a:t>/pub/</a:t>
            </a:r>
            <a:r>
              <a:rPr lang="pl-PL" sz="1400" b="0" baseline="0" dirty="0" err="1">
                <a:solidFill>
                  <a:schemeClr val="bg1"/>
                </a:solidFill>
              </a:rPr>
              <a:t>Ogloszenia</a:t>
            </a:r>
            <a:r>
              <a:rPr lang="pl-PL" sz="1400" b="0" baseline="0" dirty="0">
                <a:solidFill>
                  <a:schemeClr val="bg1"/>
                </a:solidFill>
              </a:rPr>
              <a:t>/Konowalski%20Konrad/Skrypty    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F2C89AC9-7CFC-9A4A-A77F-11C10BECD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184" y="1550986"/>
            <a:ext cx="6455632" cy="504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233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D50DC1B3-8602-4653-9925-AA7E8C853B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1916113"/>
            <a:ext cx="4122737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BA2C9CB8-2631-4D1E-AA76-2411B4C2F3B0}"/>
              </a:ext>
            </a:extLst>
          </p:cNvPr>
          <p:cNvSpPr txBox="1">
            <a:spLocks/>
          </p:cNvSpPr>
          <p:nvPr/>
        </p:nvSpPr>
        <p:spPr>
          <a:xfrm>
            <a:off x="685800" y="1412875"/>
            <a:ext cx="7772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pPr algn="ctr">
              <a:defRPr/>
            </a:pPr>
            <a:r>
              <a:rPr lang="pl-PL" altLang="pl-PL" kern="0" baseline="0" dirty="0"/>
              <a:t>Wyraźna granica plastyczności</a:t>
            </a:r>
            <a:endParaRPr lang="en-US" altLang="pl-PL" kern="0" baseline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2716A9-56D3-46D1-AFBA-C74FF0F293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5375" y="2163158"/>
            <a:ext cx="5508625" cy="4031873"/>
          </a:xfrm>
          <a:prstGeom prst="rect">
            <a:avLst/>
          </a:prstGeom>
          <a:noFill/>
          <a:ln w="508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anchor="ctr">
            <a:spAutoFit/>
          </a:bodyPr>
          <a:lstStyle/>
          <a:p>
            <a:pPr algn="l" eaLnBrk="1" hangingPunct="1">
              <a:defRPr/>
            </a:pPr>
            <a:r>
              <a:rPr lang="pl-PL" sz="1600" baseline="0" dirty="0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Dyslokacje w wyżarzonej stali niskowęglowej (</a:t>
            </a:r>
            <a:r>
              <a:rPr lang="en-US" sz="1600" i="1" baseline="0" dirty="0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ρ</a:t>
            </a:r>
            <a:r>
              <a:rPr lang="pl-PL" sz="1600" baseline="0" dirty="0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 </a:t>
            </a:r>
            <a:r>
              <a:rPr lang="pl-PL" sz="1600" baseline="0" dirty="0">
                <a:solidFill>
                  <a:schemeClr val="accent6"/>
                </a:solidFill>
                <a:latin typeface="+mn-lt"/>
                <a:ea typeface="Calibri" pitchFamily="34" charset="0"/>
                <a:cs typeface="Cambria Math" pitchFamily="18" charset="0"/>
              </a:rPr>
              <a:t>∼</a:t>
            </a:r>
            <a:r>
              <a:rPr lang="pl-PL" sz="1600" baseline="0" dirty="0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 1011 m</a:t>
            </a:r>
            <a:r>
              <a:rPr lang="pl-PL" sz="1600" baseline="30000" dirty="0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-2</a:t>
            </a:r>
            <a:r>
              <a:rPr lang="pl-PL" sz="1600" baseline="0" dirty="0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) są zablokowane przez atomy międzywęzłowe (C i N). Poślizgowy ruch dyslokacji nastąpi, jeżeli naprężenie osiągnie krytyczną wartość konieczną do pokonania oporów struktury krystalicznej dla ruchu dyslokacji oraz do odblokowania dyslokacji </a:t>
            </a:r>
            <a:r>
              <a:rPr lang="pl-PL" sz="1600" i="1" baseline="0" dirty="0" err="1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R</a:t>
            </a:r>
            <a:r>
              <a:rPr lang="pl-PL" sz="1600" baseline="0" dirty="0" err="1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e</a:t>
            </a:r>
            <a:r>
              <a:rPr lang="pl-PL" sz="1600" baseline="-25000" dirty="0" err="1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H</a:t>
            </a:r>
            <a:r>
              <a:rPr lang="pl-PL" sz="1600" baseline="0" dirty="0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. Naprężenie konieczne do przemieszczania odblokowanych dyslokacji jest znacznie mniejsze od naprężenia koniecznego do ich uwolnienia od atomów domieszki. Dlatego po rozpoczęciu odkształcenia występuje gwałtowne zmniejszenie naprężenia płynięcia, a na krzywej rozciągania pojawia się górna i dolna granica plastyczności </a:t>
            </a:r>
            <a:r>
              <a:rPr lang="pl-PL" sz="1600" i="1" baseline="0" dirty="0" err="1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R</a:t>
            </a:r>
            <a:r>
              <a:rPr lang="pl-PL" sz="1600" baseline="0" dirty="0" err="1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e</a:t>
            </a:r>
            <a:r>
              <a:rPr lang="pl-PL" sz="1600" baseline="-25000" dirty="0" err="1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L</a:t>
            </a:r>
            <a:r>
              <a:rPr lang="pl-PL" sz="1600" baseline="0" dirty="0" err="1">
                <a:solidFill>
                  <a:schemeClr val="accent6"/>
                </a:solidFill>
                <a:latin typeface="+mn-lt"/>
                <a:ea typeface="Calibri" pitchFamily="34" charset="0"/>
                <a:cs typeface="Times New Roman" pitchFamily="18" charset="0"/>
              </a:rPr>
              <a:t>.</a:t>
            </a:r>
            <a:endParaRPr lang="pl-PL" sz="1600" baseline="0" dirty="0">
              <a:solidFill>
                <a:schemeClr val="accent6"/>
              </a:solidFill>
              <a:latin typeface="+mn-lt"/>
            </a:endParaRPr>
          </a:p>
        </p:txBody>
      </p:sp>
      <p:pic>
        <p:nvPicPr>
          <p:cNvPr id="8" name="Obraz 1">
            <a:extLst>
              <a:ext uri="{FF2B5EF4-FFF2-40B4-BE49-F238E27FC236}">
                <a16:creationId xmlns:a16="http://schemas.microsoft.com/office/drawing/2014/main" id="{D0516F20-2608-4A6B-8F40-18A2134941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138" y="0"/>
            <a:ext cx="1439862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4">
            <a:extLst>
              <a:ext uri="{FF2B5EF4-FFF2-40B4-BE49-F238E27FC236}">
                <a16:creationId xmlns:a16="http://schemas.microsoft.com/office/drawing/2014/main" id="{413C8F3D-F081-D842-A1E1-8ACB44064F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728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</p:spTree>
    <p:extLst>
      <p:ext uri="{BB962C8B-B14F-4D97-AF65-F5344CB8AC3E}">
        <p14:creationId xmlns:p14="http://schemas.microsoft.com/office/powerpoint/2010/main" val="1630625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17F1099C-4979-4A34-BB6A-749B7E84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05038"/>
            <a:ext cx="4703763" cy="314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52BDD291-C8BE-49FE-A732-16C066A8A1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4700" y="2243138"/>
            <a:ext cx="4559300" cy="255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Wyraźną granicę plastyczności można usunąć odkształcając materiał plastycznie. Zbyt długie przetrzymywanie próbki przed ponownym odkształcaniem prowadzi do powrotu wyraźnej granicy plastyczności - starzenie po odkształceniu.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9A95B0A8-6C0B-49CC-AF08-B6CEAFD076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273675"/>
            <a:ext cx="91440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altLang="pl-PL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 celu wyeliminowania starzenia po odkształceniu należy zawartość rozpuszczonych pierwiastków międzywęzłowych zmniejszyć poniżej 0,001%. Wyraźny efekt starzenia występuje jeżeli ich zawartość w roztworze wynosi 0,002%.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68AE444A-6381-FD34-FAE8-15ECC905A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40" y="0"/>
            <a:ext cx="1444860" cy="1440000"/>
          </a:xfrm>
          <a:prstGeom prst="rect">
            <a:avLst/>
          </a:prstGeom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72D6AAB1-5EE9-BBD6-5A26-752179ED25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5860" y="600075"/>
            <a:ext cx="3394870" cy="31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485" tIns="37741" rIns="75485" bIns="37741">
            <a:spAutoFit/>
          </a:bodyPr>
          <a:lstStyle>
            <a:lvl1pPr algn="l" defTabSz="75565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l" defTabSz="755650" eaLnBrk="0" hangingPunct="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defTabSz="755650" eaLnBrk="0" hangingPunct="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defTabSz="755650" eaLnBrk="0" hangingPunct="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defTabSz="755650" eaLnBrk="0" hangingPunct="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7556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pl-PL" altLang="pl-PL" sz="1900" baseline="0" dirty="0">
                <a:solidFill>
                  <a:schemeClr val="accent2"/>
                </a:solidFill>
                <a:latin typeface="Arial" charset="0"/>
              </a:rPr>
              <a:t>NOWOCZESNE MATERIAŁY</a:t>
            </a:r>
          </a:p>
        </p:txBody>
      </p:sp>
    </p:spTree>
    <p:extLst>
      <p:ext uri="{BB962C8B-B14F-4D97-AF65-F5344CB8AC3E}">
        <p14:creationId xmlns:p14="http://schemas.microsoft.com/office/powerpoint/2010/main" val="173731972"/>
      </p:ext>
    </p:extLst>
  </p:cSld>
  <p:clrMapOvr>
    <a:masterClrMapping/>
  </p:clrMapOvr>
</p:sld>
</file>

<file path=ppt/theme/theme1.xml><?xml version="1.0" encoding="utf-8"?>
<a:theme xmlns:a="http://schemas.openxmlformats.org/drawingml/2006/main" name="Projekt domyślny">
  <a:themeElements>
    <a:clrScheme name="Projekt domyślny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ojekt domyślny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sz="1900" b="1" i="0" u="none" strike="noStrike" cap="none" normalizeH="0" baseline="36000" smtClean="0">
            <a:ln>
              <a:noFill/>
            </a:ln>
            <a:solidFill>
              <a:srgbClr val="FF3300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sz="1900" b="1" i="0" u="none" strike="noStrike" cap="none" normalizeH="0" baseline="36000" smtClean="0">
            <a:ln>
              <a:noFill/>
            </a:ln>
            <a:solidFill>
              <a:srgbClr val="FF330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rojekt domyśln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6877</TotalTime>
  <Words>432</Words>
  <Application>Microsoft Macintosh PowerPoint</Application>
  <PresentationFormat>Pokaz na ekranie (4:3)</PresentationFormat>
  <Paragraphs>86</Paragraphs>
  <Slides>43</Slides>
  <Notes>3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43</vt:i4>
      </vt:variant>
    </vt:vector>
  </HeadingPairs>
  <TitlesOfParts>
    <vt:vector size="47" baseType="lpstr">
      <vt:lpstr>Arial</vt:lpstr>
      <vt:lpstr>Calibri</vt:lpstr>
      <vt:lpstr>Verdana</vt:lpstr>
      <vt:lpstr>Projekt domyślny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>AGH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Bogdan</dc:creator>
  <cp:lastModifiedBy>Bogdan Pawłowski</cp:lastModifiedBy>
  <cp:revision>1058</cp:revision>
  <dcterms:created xsi:type="dcterms:W3CDTF">2007-09-26T12:45:04Z</dcterms:created>
  <dcterms:modified xsi:type="dcterms:W3CDTF">2022-10-23T14:44:50Z</dcterms:modified>
</cp:coreProperties>
</file>

<file path=docProps/thumbnail.jpeg>
</file>